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7"/>
  </p:notesMasterIdLst>
  <p:handoutMasterIdLst>
    <p:handoutMasterId r:id="rId48"/>
  </p:handoutMasterIdLst>
  <p:sldIdLst>
    <p:sldId id="262" r:id="rId2"/>
    <p:sldId id="264" r:id="rId3"/>
    <p:sldId id="319" r:id="rId4"/>
    <p:sldId id="318" r:id="rId5"/>
    <p:sldId id="279" r:id="rId6"/>
    <p:sldId id="283" r:id="rId7"/>
    <p:sldId id="277" r:id="rId8"/>
    <p:sldId id="289" r:id="rId9"/>
    <p:sldId id="290" r:id="rId10"/>
    <p:sldId id="270" r:id="rId11"/>
    <p:sldId id="293" r:id="rId12"/>
    <p:sldId id="284" r:id="rId13"/>
    <p:sldId id="291" r:id="rId14"/>
    <p:sldId id="303" r:id="rId15"/>
    <p:sldId id="292" r:id="rId16"/>
    <p:sldId id="285" r:id="rId17"/>
    <p:sldId id="286" r:id="rId18"/>
    <p:sldId id="296" r:id="rId19"/>
    <p:sldId id="302" r:id="rId20"/>
    <p:sldId id="287" r:id="rId21"/>
    <p:sldId id="294" r:id="rId22"/>
    <p:sldId id="307" r:id="rId23"/>
    <p:sldId id="280" r:id="rId24"/>
    <p:sldId id="297" r:id="rId25"/>
    <p:sldId id="311" r:id="rId26"/>
    <p:sldId id="295" r:id="rId27"/>
    <p:sldId id="281" r:id="rId28"/>
    <p:sldId id="320" r:id="rId29"/>
    <p:sldId id="300" r:id="rId30"/>
    <p:sldId id="305" r:id="rId31"/>
    <p:sldId id="299" r:id="rId32"/>
    <p:sldId id="282" r:id="rId33"/>
    <p:sldId id="301" r:id="rId34"/>
    <p:sldId id="308" r:id="rId35"/>
    <p:sldId id="309" r:id="rId36"/>
    <p:sldId id="310" r:id="rId37"/>
    <p:sldId id="312" r:id="rId38"/>
    <p:sldId id="314" r:id="rId39"/>
    <p:sldId id="315" r:id="rId40"/>
    <p:sldId id="316" r:id="rId41"/>
    <p:sldId id="273" r:id="rId42"/>
    <p:sldId id="317" r:id="rId43"/>
    <p:sldId id="272" r:id="rId44"/>
    <p:sldId id="306" r:id="rId45"/>
    <p:sldId id="268" r:id="rId46"/>
  </p:sldIdLst>
  <p:sldSz cx="12192000" cy="6858000"/>
  <p:notesSz cx="6858000" cy="9144000"/>
  <p:custDataLst>
    <p:tags r:id="rId49"/>
  </p:custDataLst>
  <p:defaultTextStyle>
    <a:defPPr>
      <a:defRPr lang="en-US"/>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88" y="5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282F13-609B-0F71-0D76-14C945D970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02335B-AA74-3F8F-012A-FD66DBE9AE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BEBA33-25DC-4316-B60B-C0BAB50B098A}" type="datetimeFigureOut">
              <a:rPr lang="en-US" smtClean="0"/>
              <a:t>1/27/2025</a:t>
            </a:fld>
            <a:endParaRPr lang="en-US"/>
          </a:p>
        </p:txBody>
      </p:sp>
      <p:sp>
        <p:nvSpPr>
          <p:cNvPr id="4" name="Footer Placeholder 3">
            <a:extLst>
              <a:ext uri="{FF2B5EF4-FFF2-40B4-BE49-F238E27FC236}">
                <a16:creationId xmlns:a16="http://schemas.microsoft.com/office/drawing/2014/main" id="{C510A4BD-721A-882F-DB5D-42F81CF8B0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F8AB1EB-C905-98D9-07C4-E7CC73DEEF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DED94D-9E8A-4616-B5AE-FC281E844815}" type="slidenum">
              <a:rPr lang="en-US" smtClean="0"/>
              <a:t>‹#›</a:t>
            </a:fld>
            <a:endParaRPr lang="en-US"/>
          </a:p>
        </p:txBody>
      </p:sp>
    </p:spTree>
    <p:extLst>
      <p:ext uri="{BB962C8B-B14F-4D97-AF65-F5344CB8AC3E}">
        <p14:creationId xmlns:p14="http://schemas.microsoft.com/office/powerpoint/2010/main" val="1142720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270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350CD2D-2F52-4F27-AF49-A1B4FB17291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mn-ea"/>
        <a:cs typeface="+mn-cs"/>
      </a:defRPr>
    </a:lvl1pPr>
    <a:lvl2pPr marL="457200" algn="l" rtl="0" eaLnBrk="0" fontAlgn="base" hangingPunct="0">
      <a:spcBef>
        <a:spcPct val="30000"/>
      </a:spcBef>
      <a:spcAft>
        <a:spcPct val="0"/>
      </a:spcAft>
      <a:defRPr sz="1200" kern="1200">
        <a:solidFill>
          <a:schemeClr val="tx1"/>
        </a:solidFill>
        <a:latin typeface="Arial"/>
        <a:ea typeface="+mn-ea"/>
        <a:cs typeface="+mn-cs"/>
      </a:defRPr>
    </a:lvl2pPr>
    <a:lvl3pPr marL="914400" algn="l" rtl="0" eaLnBrk="0" fontAlgn="base" hangingPunct="0">
      <a:spcBef>
        <a:spcPct val="30000"/>
      </a:spcBef>
      <a:spcAft>
        <a:spcPct val="0"/>
      </a:spcAft>
      <a:defRPr sz="1200" kern="1200">
        <a:solidFill>
          <a:schemeClr val="tx1"/>
        </a:solidFill>
        <a:latin typeface="Arial"/>
        <a:ea typeface="+mn-ea"/>
        <a:cs typeface="+mn-cs"/>
      </a:defRPr>
    </a:lvl3pPr>
    <a:lvl4pPr marL="1371600" algn="l" rtl="0" eaLnBrk="0" fontAlgn="base" hangingPunct="0">
      <a:spcBef>
        <a:spcPct val="30000"/>
      </a:spcBef>
      <a:spcAft>
        <a:spcPct val="0"/>
      </a:spcAft>
      <a:defRPr sz="1200" kern="1200">
        <a:solidFill>
          <a:schemeClr val="tx1"/>
        </a:solidFill>
        <a:latin typeface="Arial"/>
        <a:ea typeface="+mn-ea"/>
        <a:cs typeface="+mn-cs"/>
      </a:defRPr>
    </a:lvl4pPr>
    <a:lvl5pPr marL="1828800" algn="l" rtl="0" eaLnBrk="0" fontAlgn="base" hangingPunct="0">
      <a:spcBef>
        <a:spcPct val="30000"/>
      </a:spcBef>
      <a:spcAft>
        <a:spcPct val="0"/>
      </a:spcAft>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1</a:t>
            </a:fld>
            <a:endParaRPr lang="en-US"/>
          </a:p>
        </p:txBody>
      </p:sp>
    </p:spTree>
    <p:extLst>
      <p:ext uri="{BB962C8B-B14F-4D97-AF65-F5344CB8AC3E}">
        <p14:creationId xmlns:p14="http://schemas.microsoft.com/office/powerpoint/2010/main" val="1034325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10</a:t>
            </a:fld>
            <a:endParaRPr lang="en-US"/>
          </a:p>
        </p:txBody>
      </p:sp>
    </p:spTree>
    <p:extLst>
      <p:ext uri="{BB962C8B-B14F-4D97-AF65-F5344CB8AC3E}">
        <p14:creationId xmlns:p14="http://schemas.microsoft.com/office/powerpoint/2010/main" val="3124730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11</a:t>
            </a:fld>
            <a:endParaRPr lang="en-US"/>
          </a:p>
        </p:txBody>
      </p:sp>
    </p:spTree>
    <p:extLst>
      <p:ext uri="{BB962C8B-B14F-4D97-AF65-F5344CB8AC3E}">
        <p14:creationId xmlns:p14="http://schemas.microsoft.com/office/powerpoint/2010/main" val="1936660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12</a:t>
            </a:fld>
            <a:endParaRPr lang="en-US"/>
          </a:p>
        </p:txBody>
      </p:sp>
    </p:spTree>
    <p:extLst>
      <p:ext uri="{BB962C8B-B14F-4D97-AF65-F5344CB8AC3E}">
        <p14:creationId xmlns:p14="http://schemas.microsoft.com/office/powerpoint/2010/main" val="924443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13</a:t>
            </a:fld>
            <a:endParaRPr lang="en-US"/>
          </a:p>
        </p:txBody>
      </p:sp>
    </p:spTree>
    <p:extLst>
      <p:ext uri="{BB962C8B-B14F-4D97-AF65-F5344CB8AC3E}">
        <p14:creationId xmlns:p14="http://schemas.microsoft.com/office/powerpoint/2010/main" val="1786788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14</a:t>
            </a:fld>
            <a:endParaRPr lang="en-US"/>
          </a:p>
        </p:txBody>
      </p:sp>
    </p:spTree>
    <p:extLst>
      <p:ext uri="{BB962C8B-B14F-4D97-AF65-F5344CB8AC3E}">
        <p14:creationId xmlns:p14="http://schemas.microsoft.com/office/powerpoint/2010/main" val="2260793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15</a:t>
            </a:fld>
            <a:endParaRPr lang="en-US"/>
          </a:p>
        </p:txBody>
      </p:sp>
    </p:spTree>
    <p:extLst>
      <p:ext uri="{BB962C8B-B14F-4D97-AF65-F5344CB8AC3E}">
        <p14:creationId xmlns:p14="http://schemas.microsoft.com/office/powerpoint/2010/main" val="1817596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16</a:t>
            </a:fld>
            <a:endParaRPr lang="en-US"/>
          </a:p>
        </p:txBody>
      </p:sp>
    </p:spTree>
    <p:extLst>
      <p:ext uri="{BB962C8B-B14F-4D97-AF65-F5344CB8AC3E}">
        <p14:creationId xmlns:p14="http://schemas.microsoft.com/office/powerpoint/2010/main" val="2157764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17</a:t>
            </a:fld>
            <a:endParaRPr lang="en-US"/>
          </a:p>
        </p:txBody>
      </p:sp>
    </p:spTree>
    <p:extLst>
      <p:ext uri="{BB962C8B-B14F-4D97-AF65-F5344CB8AC3E}">
        <p14:creationId xmlns:p14="http://schemas.microsoft.com/office/powerpoint/2010/main" val="3352371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18</a:t>
            </a:fld>
            <a:endParaRPr lang="en-US"/>
          </a:p>
        </p:txBody>
      </p:sp>
    </p:spTree>
    <p:extLst>
      <p:ext uri="{BB962C8B-B14F-4D97-AF65-F5344CB8AC3E}">
        <p14:creationId xmlns:p14="http://schemas.microsoft.com/office/powerpoint/2010/main" val="2260735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19</a:t>
            </a:fld>
            <a:endParaRPr lang="en-US"/>
          </a:p>
        </p:txBody>
      </p:sp>
    </p:spTree>
    <p:extLst>
      <p:ext uri="{BB962C8B-B14F-4D97-AF65-F5344CB8AC3E}">
        <p14:creationId xmlns:p14="http://schemas.microsoft.com/office/powerpoint/2010/main" val="2798787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2</a:t>
            </a:fld>
            <a:endParaRPr lang="en-US"/>
          </a:p>
        </p:txBody>
      </p:sp>
    </p:spTree>
    <p:extLst>
      <p:ext uri="{BB962C8B-B14F-4D97-AF65-F5344CB8AC3E}">
        <p14:creationId xmlns:p14="http://schemas.microsoft.com/office/powerpoint/2010/main" val="1671867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20</a:t>
            </a:fld>
            <a:endParaRPr lang="en-US"/>
          </a:p>
        </p:txBody>
      </p:sp>
    </p:spTree>
    <p:extLst>
      <p:ext uri="{BB962C8B-B14F-4D97-AF65-F5344CB8AC3E}">
        <p14:creationId xmlns:p14="http://schemas.microsoft.com/office/powerpoint/2010/main" val="2689409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21</a:t>
            </a:fld>
            <a:endParaRPr lang="en-US"/>
          </a:p>
        </p:txBody>
      </p:sp>
    </p:spTree>
    <p:extLst>
      <p:ext uri="{BB962C8B-B14F-4D97-AF65-F5344CB8AC3E}">
        <p14:creationId xmlns:p14="http://schemas.microsoft.com/office/powerpoint/2010/main" val="408200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22</a:t>
            </a:fld>
            <a:endParaRPr lang="en-US"/>
          </a:p>
        </p:txBody>
      </p:sp>
    </p:spTree>
    <p:extLst>
      <p:ext uri="{BB962C8B-B14F-4D97-AF65-F5344CB8AC3E}">
        <p14:creationId xmlns:p14="http://schemas.microsoft.com/office/powerpoint/2010/main" val="2296899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23</a:t>
            </a:fld>
            <a:endParaRPr lang="en-US"/>
          </a:p>
        </p:txBody>
      </p:sp>
    </p:spTree>
    <p:extLst>
      <p:ext uri="{BB962C8B-B14F-4D97-AF65-F5344CB8AC3E}">
        <p14:creationId xmlns:p14="http://schemas.microsoft.com/office/powerpoint/2010/main" val="2061324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24</a:t>
            </a:fld>
            <a:endParaRPr lang="en-US"/>
          </a:p>
        </p:txBody>
      </p:sp>
    </p:spTree>
    <p:extLst>
      <p:ext uri="{BB962C8B-B14F-4D97-AF65-F5344CB8AC3E}">
        <p14:creationId xmlns:p14="http://schemas.microsoft.com/office/powerpoint/2010/main" val="2104019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25</a:t>
            </a:fld>
            <a:endParaRPr lang="en-US"/>
          </a:p>
        </p:txBody>
      </p:sp>
    </p:spTree>
    <p:extLst>
      <p:ext uri="{BB962C8B-B14F-4D97-AF65-F5344CB8AC3E}">
        <p14:creationId xmlns:p14="http://schemas.microsoft.com/office/powerpoint/2010/main" val="2772555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26</a:t>
            </a:fld>
            <a:endParaRPr lang="en-US"/>
          </a:p>
        </p:txBody>
      </p:sp>
    </p:spTree>
    <p:extLst>
      <p:ext uri="{BB962C8B-B14F-4D97-AF65-F5344CB8AC3E}">
        <p14:creationId xmlns:p14="http://schemas.microsoft.com/office/powerpoint/2010/main" val="947911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27</a:t>
            </a:fld>
            <a:endParaRPr lang="en-US"/>
          </a:p>
        </p:txBody>
      </p:sp>
    </p:spTree>
    <p:extLst>
      <p:ext uri="{BB962C8B-B14F-4D97-AF65-F5344CB8AC3E}">
        <p14:creationId xmlns:p14="http://schemas.microsoft.com/office/powerpoint/2010/main" val="2020420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29</a:t>
            </a:fld>
            <a:endParaRPr lang="en-US"/>
          </a:p>
        </p:txBody>
      </p:sp>
    </p:spTree>
    <p:extLst>
      <p:ext uri="{BB962C8B-B14F-4D97-AF65-F5344CB8AC3E}">
        <p14:creationId xmlns:p14="http://schemas.microsoft.com/office/powerpoint/2010/main" val="3663067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30</a:t>
            </a:fld>
            <a:endParaRPr lang="en-US"/>
          </a:p>
        </p:txBody>
      </p:sp>
    </p:spTree>
    <p:extLst>
      <p:ext uri="{BB962C8B-B14F-4D97-AF65-F5344CB8AC3E}">
        <p14:creationId xmlns:p14="http://schemas.microsoft.com/office/powerpoint/2010/main" val="2112102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3</a:t>
            </a:fld>
            <a:endParaRPr lang="en-US"/>
          </a:p>
        </p:txBody>
      </p:sp>
    </p:spTree>
    <p:extLst>
      <p:ext uri="{BB962C8B-B14F-4D97-AF65-F5344CB8AC3E}">
        <p14:creationId xmlns:p14="http://schemas.microsoft.com/office/powerpoint/2010/main" val="207308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31</a:t>
            </a:fld>
            <a:endParaRPr lang="en-US"/>
          </a:p>
        </p:txBody>
      </p:sp>
    </p:spTree>
    <p:extLst>
      <p:ext uri="{BB962C8B-B14F-4D97-AF65-F5344CB8AC3E}">
        <p14:creationId xmlns:p14="http://schemas.microsoft.com/office/powerpoint/2010/main" val="2744693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32</a:t>
            </a:fld>
            <a:endParaRPr lang="en-US"/>
          </a:p>
        </p:txBody>
      </p:sp>
    </p:spTree>
    <p:extLst>
      <p:ext uri="{BB962C8B-B14F-4D97-AF65-F5344CB8AC3E}">
        <p14:creationId xmlns:p14="http://schemas.microsoft.com/office/powerpoint/2010/main" val="2813984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33</a:t>
            </a:fld>
            <a:endParaRPr lang="en-US"/>
          </a:p>
        </p:txBody>
      </p:sp>
    </p:spTree>
    <p:extLst>
      <p:ext uri="{BB962C8B-B14F-4D97-AF65-F5344CB8AC3E}">
        <p14:creationId xmlns:p14="http://schemas.microsoft.com/office/powerpoint/2010/main" val="1775749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34</a:t>
            </a:fld>
            <a:endParaRPr lang="en-US"/>
          </a:p>
        </p:txBody>
      </p:sp>
    </p:spTree>
    <p:extLst>
      <p:ext uri="{BB962C8B-B14F-4D97-AF65-F5344CB8AC3E}">
        <p14:creationId xmlns:p14="http://schemas.microsoft.com/office/powerpoint/2010/main" val="1805632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35</a:t>
            </a:fld>
            <a:endParaRPr lang="en-US"/>
          </a:p>
        </p:txBody>
      </p:sp>
    </p:spTree>
    <p:extLst>
      <p:ext uri="{BB962C8B-B14F-4D97-AF65-F5344CB8AC3E}">
        <p14:creationId xmlns:p14="http://schemas.microsoft.com/office/powerpoint/2010/main" val="11211174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36</a:t>
            </a:fld>
            <a:endParaRPr lang="en-US"/>
          </a:p>
        </p:txBody>
      </p:sp>
    </p:spTree>
    <p:extLst>
      <p:ext uri="{BB962C8B-B14F-4D97-AF65-F5344CB8AC3E}">
        <p14:creationId xmlns:p14="http://schemas.microsoft.com/office/powerpoint/2010/main" val="12672649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37</a:t>
            </a:fld>
            <a:endParaRPr lang="en-US"/>
          </a:p>
        </p:txBody>
      </p:sp>
    </p:spTree>
    <p:extLst>
      <p:ext uri="{BB962C8B-B14F-4D97-AF65-F5344CB8AC3E}">
        <p14:creationId xmlns:p14="http://schemas.microsoft.com/office/powerpoint/2010/main" val="1115778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38</a:t>
            </a:fld>
            <a:endParaRPr lang="en-US"/>
          </a:p>
        </p:txBody>
      </p:sp>
    </p:spTree>
    <p:extLst>
      <p:ext uri="{BB962C8B-B14F-4D97-AF65-F5344CB8AC3E}">
        <p14:creationId xmlns:p14="http://schemas.microsoft.com/office/powerpoint/2010/main" val="2960217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39</a:t>
            </a:fld>
            <a:endParaRPr lang="en-US"/>
          </a:p>
        </p:txBody>
      </p:sp>
    </p:spTree>
    <p:extLst>
      <p:ext uri="{BB962C8B-B14F-4D97-AF65-F5344CB8AC3E}">
        <p14:creationId xmlns:p14="http://schemas.microsoft.com/office/powerpoint/2010/main" val="31212949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40</a:t>
            </a:fld>
            <a:endParaRPr lang="en-US"/>
          </a:p>
        </p:txBody>
      </p:sp>
    </p:spTree>
    <p:extLst>
      <p:ext uri="{BB962C8B-B14F-4D97-AF65-F5344CB8AC3E}">
        <p14:creationId xmlns:p14="http://schemas.microsoft.com/office/powerpoint/2010/main" val="3627167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4</a:t>
            </a:fld>
            <a:endParaRPr lang="en-US"/>
          </a:p>
        </p:txBody>
      </p:sp>
    </p:spTree>
    <p:extLst>
      <p:ext uri="{BB962C8B-B14F-4D97-AF65-F5344CB8AC3E}">
        <p14:creationId xmlns:p14="http://schemas.microsoft.com/office/powerpoint/2010/main" val="15522732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41</a:t>
            </a:fld>
            <a:endParaRPr lang="en-US"/>
          </a:p>
        </p:txBody>
      </p:sp>
    </p:spTree>
    <p:extLst>
      <p:ext uri="{BB962C8B-B14F-4D97-AF65-F5344CB8AC3E}">
        <p14:creationId xmlns:p14="http://schemas.microsoft.com/office/powerpoint/2010/main" val="6482492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42</a:t>
            </a:fld>
            <a:endParaRPr lang="en-US"/>
          </a:p>
        </p:txBody>
      </p:sp>
    </p:spTree>
    <p:extLst>
      <p:ext uri="{BB962C8B-B14F-4D97-AF65-F5344CB8AC3E}">
        <p14:creationId xmlns:p14="http://schemas.microsoft.com/office/powerpoint/2010/main" val="3579672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43</a:t>
            </a:fld>
            <a:endParaRPr lang="en-US"/>
          </a:p>
        </p:txBody>
      </p:sp>
    </p:spTree>
    <p:extLst>
      <p:ext uri="{BB962C8B-B14F-4D97-AF65-F5344CB8AC3E}">
        <p14:creationId xmlns:p14="http://schemas.microsoft.com/office/powerpoint/2010/main" val="35735863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44</a:t>
            </a:fld>
            <a:endParaRPr lang="en-US"/>
          </a:p>
        </p:txBody>
      </p:sp>
    </p:spTree>
    <p:extLst>
      <p:ext uri="{BB962C8B-B14F-4D97-AF65-F5344CB8AC3E}">
        <p14:creationId xmlns:p14="http://schemas.microsoft.com/office/powerpoint/2010/main" val="28013896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45</a:t>
            </a:fld>
            <a:endParaRPr lang="en-US"/>
          </a:p>
        </p:txBody>
      </p:sp>
    </p:spTree>
    <p:extLst>
      <p:ext uri="{BB962C8B-B14F-4D97-AF65-F5344CB8AC3E}">
        <p14:creationId xmlns:p14="http://schemas.microsoft.com/office/powerpoint/2010/main" val="101048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5</a:t>
            </a:fld>
            <a:endParaRPr lang="en-US"/>
          </a:p>
        </p:txBody>
      </p:sp>
    </p:spTree>
    <p:extLst>
      <p:ext uri="{BB962C8B-B14F-4D97-AF65-F5344CB8AC3E}">
        <p14:creationId xmlns:p14="http://schemas.microsoft.com/office/powerpoint/2010/main" val="2834844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6</a:t>
            </a:fld>
            <a:endParaRPr lang="en-US"/>
          </a:p>
        </p:txBody>
      </p:sp>
    </p:spTree>
    <p:extLst>
      <p:ext uri="{BB962C8B-B14F-4D97-AF65-F5344CB8AC3E}">
        <p14:creationId xmlns:p14="http://schemas.microsoft.com/office/powerpoint/2010/main" val="3758702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7</a:t>
            </a:fld>
            <a:endParaRPr lang="en-US"/>
          </a:p>
        </p:txBody>
      </p:sp>
    </p:spTree>
    <p:extLst>
      <p:ext uri="{BB962C8B-B14F-4D97-AF65-F5344CB8AC3E}">
        <p14:creationId xmlns:p14="http://schemas.microsoft.com/office/powerpoint/2010/main" val="506401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8</a:t>
            </a:fld>
            <a:endParaRPr lang="en-US"/>
          </a:p>
        </p:txBody>
      </p:sp>
    </p:spTree>
    <p:extLst>
      <p:ext uri="{BB962C8B-B14F-4D97-AF65-F5344CB8AC3E}">
        <p14:creationId xmlns:p14="http://schemas.microsoft.com/office/powerpoint/2010/main" val="62972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9</a:t>
            </a:fld>
            <a:endParaRPr lang="en-US"/>
          </a:p>
        </p:txBody>
      </p:sp>
    </p:spTree>
    <p:extLst>
      <p:ext uri="{BB962C8B-B14F-4D97-AF65-F5344CB8AC3E}">
        <p14:creationId xmlns:p14="http://schemas.microsoft.com/office/powerpoint/2010/main" val="4254735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lum/>
          </a:blip>
          <a:stretch>
            <a:fillRect/>
          </a:stretch>
        </a:blipFill>
        <a:effectLst/>
      </p:bgPr>
    </p:bg>
    <p:spTree>
      <p:nvGrpSpPr>
        <p:cNvPr id="1" name=""/>
        <p:cNvGrpSpPr/>
        <p:nvPr/>
      </p:nvGrpSpPr>
      <p:grpSpPr>
        <a:xfrm>
          <a:off x="0" y="0"/>
          <a:ext cx="0" cy="0"/>
          <a:chOff x="0" y="0"/>
          <a:chExt cx="0" cy="0"/>
        </a:xfrm>
      </p:grpSpPr>
      <p:sp>
        <p:nvSpPr>
          <p:cNvPr id="6" name="Subtitle 2"/>
          <p:cNvSpPr>
            <a:spLocks noGrp="1"/>
          </p:cNvSpPr>
          <p:nvPr>
            <p:ph type="subTitle" idx="1"/>
          </p:nvPr>
        </p:nvSpPr>
        <p:spPr>
          <a:xfrm>
            <a:off x="1473200" y="5334000"/>
            <a:ext cx="9245600" cy="609600"/>
          </a:xfrm>
        </p:spPr>
        <p:txBody>
          <a:bodyPr anchor="ctr"/>
          <a:lstStyle>
            <a:lvl1pPr marL="0" indent="0" algn="ctr">
              <a:buNone/>
              <a:defRPr sz="2000" b="1">
                <a:solidFill>
                  <a:schemeClr val="bg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4A12C-FF4B-7A00-735F-6EA0418D9C55}"/>
              </a:ext>
            </a:extLst>
          </p:cNvPr>
          <p:cNvSpPr>
            <a:spLocks noGrp="1"/>
          </p:cNvSpPr>
          <p:nvPr>
            <p:ph type="title"/>
          </p:nvPr>
        </p:nvSpPr>
        <p:spPr>
          <a:xfrm>
            <a:off x="609600" y="152400"/>
            <a:ext cx="10972800" cy="830262"/>
          </a:xfrm>
        </p:spPr>
        <p:txBody>
          <a:bodyPr/>
          <a:lstStyle>
            <a:lvl1pPr>
              <a:defRPr sz="3500" b="1">
                <a:solidFill>
                  <a:srgbClr val="AA182C"/>
                </a:solidFill>
              </a:defRPr>
            </a:lvl1pPr>
          </a:lstStyle>
          <a:p>
            <a:r>
              <a:rPr lang="en-US"/>
              <a:t>Click to edit Master title style</a:t>
            </a:r>
          </a:p>
        </p:txBody>
      </p:sp>
      <p:sp>
        <p:nvSpPr>
          <p:cNvPr id="4" name="TextBox 3">
            <a:extLst>
              <a:ext uri="{FF2B5EF4-FFF2-40B4-BE49-F238E27FC236}">
                <a16:creationId xmlns:a16="http://schemas.microsoft.com/office/drawing/2014/main" id="{90E151BD-3170-B93F-901E-F93533206D71}"/>
              </a:ext>
            </a:extLst>
          </p:cNvPr>
          <p:cNvSpPr txBox="1"/>
          <p:nvPr userDrawn="1"/>
        </p:nvSpPr>
        <p:spPr>
          <a:xfrm>
            <a:off x="9144000" y="6504802"/>
            <a:ext cx="2540000" cy="246221"/>
          </a:xfrm>
          <a:prstGeom prst="rect">
            <a:avLst/>
          </a:prstGeom>
          <a:noFill/>
        </p:spPr>
        <p:txBody>
          <a:bodyPr wrap="square" rtlCol="0">
            <a:spAutoFit/>
          </a:bodyPr>
          <a:lstStyle/>
          <a:p>
            <a:pPr algn="r"/>
            <a:r>
              <a:rPr lang="en-US" sz="1000">
                <a:solidFill>
                  <a:srgbClr val="AA182C"/>
                </a:solidFill>
                <a:latin typeface="Calibri" panose="020F0502020204030204" pitchFamily="34" charset="0"/>
                <a:cs typeface="Calibri" panose="020F0502020204030204" pitchFamily="34" charset="0"/>
              </a:rPr>
              <a:t>SWACC Annual Conference</a:t>
            </a:r>
          </a:p>
        </p:txBody>
      </p:sp>
    </p:spTree>
    <p:extLst>
      <p:ext uri="{BB962C8B-B14F-4D97-AF65-F5344CB8AC3E}">
        <p14:creationId xmlns:p14="http://schemas.microsoft.com/office/powerpoint/2010/main" val="54175359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0378F-AE80-5E4E-6ABF-3639CE4AEB25}"/>
              </a:ext>
            </a:extLst>
          </p:cNvPr>
          <p:cNvSpPr>
            <a:spLocks noGrp="1"/>
          </p:cNvSpPr>
          <p:nvPr>
            <p:ph type="title"/>
          </p:nvPr>
        </p:nvSpPr>
        <p:spPr>
          <a:xfrm>
            <a:off x="609600" y="533400"/>
            <a:ext cx="4165600" cy="1905000"/>
          </a:xfrm>
        </p:spPr>
        <p:txBody>
          <a:bodyPr/>
          <a:lstStyle>
            <a:lvl1pPr>
              <a:defRPr sz="3500" b="1">
                <a:solidFill>
                  <a:srgbClr val="AA182C"/>
                </a:solidFill>
              </a:defRPr>
            </a:lvl1pPr>
          </a:lstStyle>
          <a:p>
            <a:r>
              <a:rPr lang="en-US"/>
              <a:t>Click to edit Master title style</a:t>
            </a:r>
          </a:p>
        </p:txBody>
      </p:sp>
      <p:sp>
        <p:nvSpPr>
          <p:cNvPr id="7" name="Content Placeholder 3">
            <a:extLst>
              <a:ext uri="{FF2B5EF4-FFF2-40B4-BE49-F238E27FC236}">
                <a16:creationId xmlns:a16="http://schemas.microsoft.com/office/drawing/2014/main" id="{495AD494-53B5-B4C4-B8A8-BE024B802EBA}"/>
              </a:ext>
            </a:extLst>
          </p:cNvPr>
          <p:cNvSpPr>
            <a:spLocks noGrp="1"/>
          </p:cNvSpPr>
          <p:nvPr>
            <p:ph sz="half" idx="10"/>
          </p:nvPr>
        </p:nvSpPr>
        <p:spPr>
          <a:xfrm>
            <a:off x="609600" y="2743200"/>
            <a:ext cx="4165600" cy="3276600"/>
          </a:xfrm>
        </p:spPr>
        <p:txBody>
          <a:bodyPr/>
          <a:lstStyle>
            <a:lvl1pPr>
              <a:defRPr sz="2000">
                <a:solidFill>
                  <a:schemeClr val="tx1"/>
                </a:solidFill>
              </a:defRPr>
            </a:lvl1pPr>
            <a:lvl2pPr>
              <a:defRPr sz="1700">
                <a:solidFill>
                  <a:schemeClr val="tx1"/>
                </a:solidFill>
              </a:defRPr>
            </a:lvl2pPr>
            <a:lvl3pPr>
              <a:defRPr sz="1700">
                <a:solidFill>
                  <a:schemeClr val="tx1"/>
                </a:solidFill>
              </a:defRPr>
            </a:lvl3pPr>
            <a:lvl4pPr>
              <a:defRPr sz="1700">
                <a:solidFill>
                  <a:schemeClr val="tx1"/>
                </a:solidFill>
              </a:defRPr>
            </a:lvl4pPr>
            <a:lvl5pPr>
              <a:defRPr sz="17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A47FB3F5-0F76-66CC-29F6-3D5EF27A0E8C}"/>
              </a:ext>
            </a:extLst>
          </p:cNvPr>
          <p:cNvSpPr>
            <a:spLocks noGrp="1"/>
          </p:cNvSpPr>
          <p:nvPr>
            <p:ph idx="1"/>
          </p:nvPr>
        </p:nvSpPr>
        <p:spPr>
          <a:xfrm>
            <a:off x="5181600" y="533400"/>
            <a:ext cx="6400800" cy="5486400"/>
          </a:xfrm>
        </p:spPr>
        <p:txBody>
          <a:bodyPr/>
          <a:lstStyle>
            <a:lvl1pPr>
              <a:defRPr sz="2600"/>
            </a:lvl1pPr>
            <a:lvl2pPr>
              <a:defRPr sz="22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287809DF-4E4B-B25F-65FD-3876AED280EA}"/>
              </a:ext>
            </a:extLst>
          </p:cNvPr>
          <p:cNvSpPr txBox="1"/>
          <p:nvPr userDrawn="1"/>
        </p:nvSpPr>
        <p:spPr>
          <a:xfrm>
            <a:off x="9144000" y="6504802"/>
            <a:ext cx="2540000" cy="246221"/>
          </a:xfrm>
          <a:prstGeom prst="rect">
            <a:avLst/>
          </a:prstGeom>
          <a:noFill/>
        </p:spPr>
        <p:txBody>
          <a:bodyPr wrap="square" rtlCol="0">
            <a:spAutoFit/>
          </a:bodyPr>
          <a:lstStyle/>
          <a:p>
            <a:pPr algn="r"/>
            <a:r>
              <a:rPr lang="en-US" sz="1000">
                <a:solidFill>
                  <a:srgbClr val="AA182C"/>
                </a:solidFill>
                <a:latin typeface="Calibri" panose="020F0502020204030204" pitchFamily="34" charset="0"/>
                <a:cs typeface="Calibri" panose="020F0502020204030204" pitchFamily="34" charset="0"/>
              </a:rPr>
              <a:t>SWACC Annual Conference</a:t>
            </a:r>
          </a:p>
        </p:txBody>
      </p:sp>
    </p:spTree>
    <p:extLst>
      <p:ext uri="{BB962C8B-B14F-4D97-AF65-F5344CB8AC3E}">
        <p14:creationId xmlns:p14="http://schemas.microsoft.com/office/powerpoint/2010/main" val="390415672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0">
          <a:blip r:embed="rId2">
            <a:lum/>
          </a:blip>
          <a:stretch>
            <a:fillRect/>
          </a:stretch>
        </a:blip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B74D9BA-2A26-29A6-4679-B7F5D656455A}"/>
              </a:ext>
            </a:extLst>
          </p:cNvPr>
          <p:cNvSpPr>
            <a:spLocks noGrp="1"/>
          </p:cNvSpPr>
          <p:nvPr>
            <p:ph type="subTitle" idx="1"/>
          </p:nvPr>
        </p:nvSpPr>
        <p:spPr>
          <a:xfrm>
            <a:off x="1473200" y="5334000"/>
            <a:ext cx="9245600" cy="609600"/>
          </a:xfrm>
        </p:spPr>
        <p:txBody>
          <a:bodyPr anchor="ctr"/>
          <a:lstStyle>
            <a:lvl1pPr marL="0" indent="0" algn="ctr">
              <a:buNone/>
              <a:defRPr sz="2000" b="1">
                <a:solidFill>
                  <a:srgbClr val="FFE3A9"/>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9364476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9D2967-2DAD-4983-BE01-3B587C112865}"/>
              </a:ext>
            </a:extLst>
          </p:cNvPr>
          <p:cNvSpPr txBox="1"/>
          <p:nvPr userDrawn="1"/>
        </p:nvSpPr>
        <p:spPr>
          <a:xfrm>
            <a:off x="406400" y="6294052"/>
            <a:ext cx="609600" cy="276999"/>
          </a:xfrm>
          <a:prstGeom prst="rect">
            <a:avLst/>
          </a:prstGeom>
          <a:noFill/>
        </p:spPr>
        <p:txBody>
          <a:bodyPr wrap="square" rtlCol="0">
            <a:spAutoFit/>
          </a:bodyPr>
          <a:lstStyle/>
          <a:p>
            <a:pPr algn="ctr"/>
            <a:fld id="{D679CADF-E5EA-428E-A169-E3885E0B7908}" type="slidenum">
              <a:rPr lang="en-US" sz="1200" smtClean="0">
                <a:solidFill>
                  <a:schemeClr val="bg1"/>
                </a:solidFill>
              </a:rPr>
              <a:pPr algn="ctr"/>
              <a:t>‹#›</a:t>
            </a:fld>
            <a:endParaRPr lang="en-US" sz="1200">
              <a:solidFill>
                <a:schemeClr val="bg1"/>
              </a:solidFill>
            </a:endParaRPr>
          </a:p>
        </p:txBody>
      </p:sp>
      <p:sp>
        <p:nvSpPr>
          <p:cNvPr id="6" name="Title 1">
            <a:extLst>
              <a:ext uri="{FF2B5EF4-FFF2-40B4-BE49-F238E27FC236}">
                <a16:creationId xmlns:a16="http://schemas.microsoft.com/office/drawing/2014/main" id="{DD62E14E-1CFC-4095-8C68-F23D7FB80584}"/>
              </a:ext>
            </a:extLst>
          </p:cNvPr>
          <p:cNvSpPr>
            <a:spLocks noGrp="1"/>
          </p:cNvSpPr>
          <p:nvPr>
            <p:ph type="title"/>
          </p:nvPr>
        </p:nvSpPr>
        <p:spPr>
          <a:xfrm>
            <a:off x="609600" y="0"/>
            <a:ext cx="10972800" cy="830262"/>
          </a:xfrm>
        </p:spPr>
        <p:txBody>
          <a:bodyPr/>
          <a:lstStyle>
            <a:lvl1pPr>
              <a:defRPr sz="3500" b="1">
                <a:solidFill>
                  <a:schemeClr val="bg1"/>
                </a:solidFill>
              </a:defRPr>
            </a:lvl1pPr>
          </a:lstStyle>
          <a:p>
            <a:r>
              <a:rPr lang="en-US"/>
              <a:t>Click to edit Master title style</a:t>
            </a:r>
          </a:p>
        </p:txBody>
      </p:sp>
      <p:sp>
        <p:nvSpPr>
          <p:cNvPr id="8" name="Content Placeholder 2">
            <a:extLst>
              <a:ext uri="{FF2B5EF4-FFF2-40B4-BE49-F238E27FC236}">
                <a16:creationId xmlns:a16="http://schemas.microsoft.com/office/drawing/2014/main" id="{198685E4-90F3-4BCF-B86F-B115C8BEA801}"/>
              </a:ext>
            </a:extLst>
          </p:cNvPr>
          <p:cNvSpPr>
            <a:spLocks noGrp="1"/>
          </p:cNvSpPr>
          <p:nvPr>
            <p:ph idx="1"/>
          </p:nvPr>
        </p:nvSpPr>
        <p:spPr>
          <a:xfrm>
            <a:off x="609600" y="1981200"/>
            <a:ext cx="10972800" cy="4191000"/>
          </a:xfrm>
        </p:spPr>
        <p:txBody>
          <a:bodyPr/>
          <a:lstStyle>
            <a:lvl1pPr>
              <a:defRPr sz="2600"/>
            </a:lvl1pPr>
            <a:lvl2pPr>
              <a:defRPr sz="22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C227B58E-D737-FA5C-DC8F-B71D2956B7B2}"/>
              </a:ext>
            </a:extLst>
          </p:cNvPr>
          <p:cNvSpPr txBox="1"/>
          <p:nvPr userDrawn="1"/>
        </p:nvSpPr>
        <p:spPr>
          <a:xfrm>
            <a:off x="9144000" y="6504802"/>
            <a:ext cx="2540000" cy="246221"/>
          </a:xfrm>
          <a:prstGeom prst="rect">
            <a:avLst/>
          </a:prstGeom>
          <a:noFill/>
        </p:spPr>
        <p:txBody>
          <a:bodyPr wrap="square" rtlCol="0">
            <a:spAutoFit/>
          </a:bodyPr>
          <a:lstStyle/>
          <a:p>
            <a:pPr algn="r"/>
            <a:r>
              <a:rPr lang="en-US" sz="1000">
                <a:solidFill>
                  <a:srgbClr val="AA182C"/>
                </a:solidFill>
                <a:latin typeface="Calibri" panose="020F0502020204030204" pitchFamily="34" charset="0"/>
                <a:cs typeface="Calibri" panose="020F0502020204030204" pitchFamily="34" charset="0"/>
              </a:rPr>
              <a:t>SWACC Annual Conference</a:t>
            </a:r>
          </a:p>
        </p:txBody>
      </p:sp>
    </p:spTree>
    <p:extLst>
      <p:ext uri="{BB962C8B-B14F-4D97-AF65-F5344CB8AC3E}">
        <p14:creationId xmlns:p14="http://schemas.microsoft.com/office/powerpoint/2010/main" val="33825916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500" b="1">
                <a:solidFill>
                  <a:srgbClr val="AA182C"/>
                </a:solidFill>
              </a:defRPr>
            </a:lvl1pPr>
          </a:lstStyle>
          <a:p>
            <a:r>
              <a:rPr lang="en-US"/>
              <a:t>Click to edit Master title style</a:t>
            </a:r>
          </a:p>
        </p:txBody>
      </p:sp>
      <p:sp>
        <p:nvSpPr>
          <p:cNvPr id="3" name="Content Placeholder 2"/>
          <p:cNvSpPr>
            <a:spLocks noGrp="1"/>
          </p:cNvSpPr>
          <p:nvPr>
            <p:ph idx="1"/>
          </p:nvPr>
        </p:nvSpPr>
        <p:spPr>
          <a:xfrm>
            <a:off x="609600" y="1143000"/>
            <a:ext cx="10972800" cy="4343400"/>
          </a:xfrm>
        </p:spPr>
        <p:txBody>
          <a:bodyPr/>
          <a:lstStyle>
            <a:lvl1pPr>
              <a:defRPr sz="2600"/>
            </a:lvl1pPr>
            <a:lvl2pPr>
              <a:defRPr sz="22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A9FD8E9D-07D5-33F8-95FD-29BD90844224}"/>
              </a:ext>
            </a:extLst>
          </p:cNvPr>
          <p:cNvSpPr txBox="1"/>
          <p:nvPr userDrawn="1"/>
        </p:nvSpPr>
        <p:spPr>
          <a:xfrm>
            <a:off x="9144000" y="6504802"/>
            <a:ext cx="2540000" cy="246221"/>
          </a:xfrm>
          <a:prstGeom prst="rect">
            <a:avLst/>
          </a:prstGeom>
          <a:noFill/>
        </p:spPr>
        <p:txBody>
          <a:bodyPr wrap="square" rtlCol="0">
            <a:spAutoFit/>
          </a:bodyPr>
          <a:lstStyle/>
          <a:p>
            <a:pPr algn="r"/>
            <a:r>
              <a:rPr lang="en-US" sz="1000">
                <a:solidFill>
                  <a:schemeClr val="bg1"/>
                </a:solidFill>
                <a:latin typeface="Calibri" panose="020F0502020204030204" pitchFamily="34" charset="0"/>
                <a:cs typeface="Calibri" panose="020F0502020204030204" pitchFamily="34" charset="0"/>
              </a:rPr>
              <a:t>SWACC Annual Conference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500" b="1">
                <a:solidFill>
                  <a:srgbClr val="AA182C"/>
                </a:solidFill>
              </a:defRPr>
            </a:lvl1pPr>
          </a:lstStyle>
          <a:p>
            <a:r>
              <a:rPr lang="en-US"/>
              <a:t>Click to edit Master title style</a:t>
            </a:r>
          </a:p>
        </p:txBody>
      </p:sp>
      <p:sp>
        <p:nvSpPr>
          <p:cNvPr id="3" name="Content Placeholder 2"/>
          <p:cNvSpPr>
            <a:spLocks noGrp="1"/>
          </p:cNvSpPr>
          <p:nvPr>
            <p:ph sz="half" idx="1"/>
          </p:nvPr>
        </p:nvSpPr>
        <p:spPr>
          <a:xfrm>
            <a:off x="609600" y="1143000"/>
            <a:ext cx="5384800" cy="4343400"/>
          </a:xfrm>
        </p:spPr>
        <p:txBody>
          <a:bodyPr/>
          <a:lstStyle>
            <a:lvl1pPr>
              <a:defRPr sz="2000"/>
            </a:lvl1pPr>
            <a:lvl2pPr>
              <a:defRPr sz="1700"/>
            </a:lvl2pPr>
            <a:lvl3pPr>
              <a:defRPr sz="1700"/>
            </a:lvl3pPr>
            <a:lvl4pPr>
              <a:defRPr sz="1700"/>
            </a:lvl4pPr>
            <a:lvl5pPr>
              <a:defRPr sz="17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343400"/>
          </a:xfrm>
        </p:spPr>
        <p:txBody>
          <a:bodyPr/>
          <a:lstStyle>
            <a:lvl1pPr>
              <a:defRPr sz="2000"/>
            </a:lvl1pPr>
            <a:lvl2pPr>
              <a:defRPr sz="1700"/>
            </a:lvl2pPr>
            <a:lvl3pPr>
              <a:defRPr sz="1700"/>
            </a:lvl3pPr>
            <a:lvl4pPr>
              <a:defRPr sz="1700"/>
            </a:lvl4pPr>
            <a:lvl5pPr>
              <a:defRPr sz="17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01B26E23-330D-EEE1-441D-5BD6382953AD}"/>
              </a:ext>
            </a:extLst>
          </p:cNvPr>
          <p:cNvSpPr txBox="1"/>
          <p:nvPr userDrawn="1"/>
        </p:nvSpPr>
        <p:spPr>
          <a:xfrm>
            <a:off x="9144000" y="6504802"/>
            <a:ext cx="2540000" cy="246221"/>
          </a:xfrm>
          <a:prstGeom prst="rect">
            <a:avLst/>
          </a:prstGeom>
          <a:noFill/>
        </p:spPr>
        <p:txBody>
          <a:bodyPr wrap="square" rtlCol="0">
            <a:spAutoFit/>
          </a:bodyPr>
          <a:lstStyle/>
          <a:p>
            <a:pPr algn="r"/>
            <a:r>
              <a:rPr lang="en-US" sz="1000">
                <a:solidFill>
                  <a:schemeClr val="bg1"/>
                </a:solidFill>
                <a:latin typeface="Calibri" panose="020F0502020204030204" pitchFamily="34" charset="0"/>
                <a:cs typeface="Calibri" panose="020F0502020204030204" pitchFamily="34" charset="0"/>
              </a:rPr>
              <a:t>SWACC Annual Conference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0">
          <a:blip r:embed="rId2">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4165600" cy="1905000"/>
          </a:xfrm>
        </p:spPr>
        <p:txBody>
          <a:bodyPr/>
          <a:lstStyle>
            <a:lvl1pPr>
              <a:defRPr sz="3500" b="1">
                <a:solidFill>
                  <a:srgbClr val="FFE3A9"/>
                </a:solidFill>
              </a:defRPr>
            </a:lvl1pPr>
          </a:lstStyle>
          <a:p>
            <a:r>
              <a:rPr lang="en-US"/>
              <a:t>Click to edit Master title style</a:t>
            </a:r>
          </a:p>
        </p:txBody>
      </p:sp>
      <p:sp>
        <p:nvSpPr>
          <p:cNvPr id="4" name="Content Placeholder 3"/>
          <p:cNvSpPr>
            <a:spLocks noGrp="1"/>
          </p:cNvSpPr>
          <p:nvPr>
            <p:ph sz="half" idx="2"/>
          </p:nvPr>
        </p:nvSpPr>
        <p:spPr>
          <a:xfrm>
            <a:off x="7010400" y="533400"/>
            <a:ext cx="4572000" cy="5638800"/>
          </a:xfrm>
        </p:spPr>
        <p:txBody>
          <a:bodyPr/>
          <a:lstStyle>
            <a:lvl1pPr>
              <a:defRPr sz="2000"/>
            </a:lvl1pPr>
            <a:lvl2pPr>
              <a:defRPr sz="1700"/>
            </a:lvl2pPr>
            <a:lvl3pPr>
              <a:defRPr sz="1700"/>
            </a:lvl3pPr>
            <a:lvl4pPr>
              <a:defRPr sz="1700"/>
            </a:lvl4pPr>
            <a:lvl5pPr>
              <a:defRPr sz="17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080503EE-6504-88A3-5FF1-141873071E96}"/>
              </a:ext>
            </a:extLst>
          </p:cNvPr>
          <p:cNvSpPr>
            <a:spLocks noGrp="1"/>
          </p:cNvSpPr>
          <p:nvPr>
            <p:ph sz="half" idx="10"/>
          </p:nvPr>
        </p:nvSpPr>
        <p:spPr>
          <a:xfrm>
            <a:off x="609600" y="2743200"/>
            <a:ext cx="4165600" cy="3429000"/>
          </a:xfrm>
        </p:spPr>
        <p:txBody>
          <a:bodyPr/>
          <a:lstStyle>
            <a:lvl1pPr>
              <a:defRPr sz="2000">
                <a:solidFill>
                  <a:schemeClr val="bg1"/>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B173F6D3-7945-B3D3-2D22-49B09602B952}"/>
              </a:ext>
            </a:extLst>
          </p:cNvPr>
          <p:cNvSpPr txBox="1"/>
          <p:nvPr userDrawn="1"/>
        </p:nvSpPr>
        <p:spPr>
          <a:xfrm>
            <a:off x="9144000" y="6504802"/>
            <a:ext cx="2540000" cy="246221"/>
          </a:xfrm>
          <a:prstGeom prst="rect">
            <a:avLst/>
          </a:prstGeom>
          <a:noFill/>
        </p:spPr>
        <p:txBody>
          <a:bodyPr wrap="square" rtlCol="0">
            <a:spAutoFit/>
          </a:bodyPr>
          <a:lstStyle/>
          <a:p>
            <a:pPr algn="r"/>
            <a:r>
              <a:rPr lang="en-US" sz="1000">
                <a:solidFill>
                  <a:srgbClr val="AA182C"/>
                </a:solidFill>
                <a:latin typeface="Calibri" panose="020F0502020204030204" pitchFamily="34" charset="0"/>
                <a:cs typeface="Calibri" panose="020F0502020204030204" pitchFamily="34" charset="0"/>
              </a:rPr>
              <a:t>SWACC Annual Conference</a:t>
            </a:r>
          </a:p>
        </p:txBody>
      </p:sp>
    </p:spTree>
    <p:extLst>
      <p:ext uri="{BB962C8B-B14F-4D97-AF65-F5344CB8AC3E}">
        <p14:creationId xmlns:p14="http://schemas.microsoft.com/office/powerpoint/2010/main" val="27446982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dpi="0" rotWithShape="0">
          <a:blip r:embed="rId2">
            <a:lum/>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BF5E-AF75-C64A-A450-601C4F4F2D43}"/>
              </a:ext>
            </a:extLst>
          </p:cNvPr>
          <p:cNvSpPr>
            <a:spLocks noGrp="1"/>
          </p:cNvSpPr>
          <p:nvPr>
            <p:ph type="title"/>
          </p:nvPr>
        </p:nvSpPr>
        <p:spPr>
          <a:xfrm>
            <a:off x="609600" y="2895600"/>
            <a:ext cx="10972800" cy="830262"/>
          </a:xfrm>
        </p:spPr>
        <p:txBody>
          <a:bodyPr/>
          <a:lstStyle>
            <a:lvl1pPr algn="ctr">
              <a:defRPr sz="4000" b="1">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A7ED3F4E-B789-3F5C-D052-F8759BAAB27F}"/>
              </a:ext>
            </a:extLst>
          </p:cNvPr>
          <p:cNvSpPr txBox="1"/>
          <p:nvPr userDrawn="1"/>
        </p:nvSpPr>
        <p:spPr>
          <a:xfrm>
            <a:off x="9144000" y="6504802"/>
            <a:ext cx="2540000" cy="246221"/>
          </a:xfrm>
          <a:prstGeom prst="rect">
            <a:avLst/>
          </a:prstGeom>
          <a:noFill/>
        </p:spPr>
        <p:txBody>
          <a:bodyPr wrap="square" rtlCol="0">
            <a:spAutoFit/>
          </a:bodyPr>
          <a:lstStyle/>
          <a:p>
            <a:pPr algn="r"/>
            <a:r>
              <a:rPr lang="en-US" sz="1000">
                <a:solidFill>
                  <a:srgbClr val="AA182C"/>
                </a:solidFill>
                <a:latin typeface="Calibri" panose="020F0502020204030204" pitchFamily="34" charset="0"/>
                <a:cs typeface="Calibri" panose="020F0502020204030204" pitchFamily="34" charset="0"/>
              </a:rPr>
              <a:t>SWACC Annual Conference</a:t>
            </a:r>
          </a:p>
        </p:txBody>
      </p:sp>
    </p:spTree>
    <p:extLst>
      <p:ext uri="{BB962C8B-B14F-4D97-AF65-F5344CB8AC3E}">
        <p14:creationId xmlns:p14="http://schemas.microsoft.com/office/powerpoint/2010/main" val="243823326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B42FB22-1922-217F-2484-29C015A28FC3}"/>
              </a:ext>
            </a:extLst>
          </p:cNvPr>
          <p:cNvSpPr>
            <a:spLocks noGrp="1"/>
          </p:cNvSpPr>
          <p:nvPr>
            <p:ph type="title"/>
          </p:nvPr>
        </p:nvSpPr>
        <p:spPr>
          <a:xfrm>
            <a:off x="609600" y="152400"/>
            <a:ext cx="10972800" cy="830262"/>
          </a:xfrm>
        </p:spPr>
        <p:txBody>
          <a:bodyPr/>
          <a:lstStyle>
            <a:lvl1pPr>
              <a:defRPr sz="3500" b="1">
                <a:solidFill>
                  <a:srgbClr val="AA182C"/>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3A0DDFFA-CF86-7CC2-4368-5BCA14A87D8C}"/>
              </a:ext>
            </a:extLst>
          </p:cNvPr>
          <p:cNvSpPr>
            <a:spLocks noGrp="1"/>
          </p:cNvSpPr>
          <p:nvPr>
            <p:ph idx="1"/>
          </p:nvPr>
        </p:nvSpPr>
        <p:spPr>
          <a:xfrm>
            <a:off x="609600" y="1143000"/>
            <a:ext cx="10972800" cy="4876800"/>
          </a:xfrm>
        </p:spPr>
        <p:txBody>
          <a:bodyPr/>
          <a:lstStyle>
            <a:lvl1pPr>
              <a:defRPr sz="2600"/>
            </a:lvl1pPr>
            <a:lvl2pPr>
              <a:defRPr sz="22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51272EDE-AB4F-3E67-F5AA-1900A805F905}"/>
              </a:ext>
            </a:extLst>
          </p:cNvPr>
          <p:cNvSpPr txBox="1"/>
          <p:nvPr userDrawn="1"/>
        </p:nvSpPr>
        <p:spPr>
          <a:xfrm>
            <a:off x="9144000" y="6504802"/>
            <a:ext cx="2540000" cy="246221"/>
          </a:xfrm>
          <a:prstGeom prst="rect">
            <a:avLst/>
          </a:prstGeom>
          <a:noFill/>
        </p:spPr>
        <p:txBody>
          <a:bodyPr wrap="square" rtlCol="0">
            <a:spAutoFit/>
          </a:bodyPr>
          <a:lstStyle/>
          <a:p>
            <a:pPr algn="r"/>
            <a:r>
              <a:rPr lang="en-US" sz="1000">
                <a:solidFill>
                  <a:srgbClr val="AA182C"/>
                </a:solidFill>
                <a:latin typeface="Calibri" panose="020F0502020204030204" pitchFamily="34" charset="0"/>
                <a:cs typeface="Calibri" panose="020F0502020204030204" pitchFamily="34" charset="0"/>
              </a:rPr>
              <a:t>SWACC Annual Conference</a:t>
            </a:r>
          </a:p>
        </p:txBody>
      </p:sp>
    </p:spTree>
    <p:extLst>
      <p:ext uri="{BB962C8B-B14F-4D97-AF65-F5344CB8AC3E}">
        <p14:creationId xmlns:p14="http://schemas.microsoft.com/office/powerpoint/2010/main" val="26924521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5F7C5-3F1D-390A-8EBE-67E0EF0997AD}"/>
              </a:ext>
            </a:extLst>
          </p:cNvPr>
          <p:cNvSpPr>
            <a:spLocks noGrp="1"/>
          </p:cNvSpPr>
          <p:nvPr>
            <p:ph type="title"/>
          </p:nvPr>
        </p:nvSpPr>
        <p:spPr>
          <a:xfrm>
            <a:off x="609600" y="152400"/>
            <a:ext cx="10972800" cy="830262"/>
          </a:xfrm>
        </p:spPr>
        <p:txBody>
          <a:bodyPr/>
          <a:lstStyle>
            <a:lvl1pPr>
              <a:defRPr sz="3500" b="1">
                <a:solidFill>
                  <a:srgbClr val="AA182C"/>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4EE2F429-7B53-5627-4E6F-9396DB8B63B2}"/>
              </a:ext>
            </a:extLst>
          </p:cNvPr>
          <p:cNvSpPr>
            <a:spLocks noGrp="1"/>
          </p:cNvSpPr>
          <p:nvPr>
            <p:ph sz="half" idx="1"/>
          </p:nvPr>
        </p:nvSpPr>
        <p:spPr>
          <a:xfrm>
            <a:off x="609600" y="1143000"/>
            <a:ext cx="5384800" cy="4876800"/>
          </a:xfrm>
        </p:spPr>
        <p:txBody>
          <a:bodyPr/>
          <a:lstStyle>
            <a:lvl1pPr>
              <a:defRPr sz="2000"/>
            </a:lvl1pPr>
            <a:lvl2pPr>
              <a:defRPr sz="1700"/>
            </a:lvl2pPr>
            <a:lvl3pPr>
              <a:defRPr sz="1700"/>
            </a:lvl3pPr>
            <a:lvl4pPr>
              <a:defRPr sz="1700"/>
            </a:lvl4pPr>
            <a:lvl5pPr>
              <a:defRPr sz="17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6E229112-BFB7-E664-E3B6-36C14E104294}"/>
              </a:ext>
            </a:extLst>
          </p:cNvPr>
          <p:cNvSpPr>
            <a:spLocks noGrp="1"/>
          </p:cNvSpPr>
          <p:nvPr>
            <p:ph sz="half" idx="2"/>
          </p:nvPr>
        </p:nvSpPr>
        <p:spPr>
          <a:xfrm>
            <a:off x="6197600" y="1143000"/>
            <a:ext cx="5384800" cy="4876800"/>
          </a:xfrm>
        </p:spPr>
        <p:txBody>
          <a:bodyPr/>
          <a:lstStyle>
            <a:lvl1pPr>
              <a:defRPr sz="2000"/>
            </a:lvl1pPr>
            <a:lvl2pPr>
              <a:defRPr sz="1700"/>
            </a:lvl2pPr>
            <a:lvl3pPr>
              <a:defRPr sz="1700"/>
            </a:lvl3pPr>
            <a:lvl4pPr>
              <a:defRPr sz="1700"/>
            </a:lvl4pPr>
            <a:lvl5pPr>
              <a:defRPr sz="17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118630D0-968E-8319-AD2C-190C6648BC08}"/>
              </a:ext>
            </a:extLst>
          </p:cNvPr>
          <p:cNvSpPr txBox="1"/>
          <p:nvPr userDrawn="1"/>
        </p:nvSpPr>
        <p:spPr>
          <a:xfrm>
            <a:off x="9144000" y="6504802"/>
            <a:ext cx="2540000" cy="246221"/>
          </a:xfrm>
          <a:prstGeom prst="rect">
            <a:avLst/>
          </a:prstGeom>
          <a:noFill/>
        </p:spPr>
        <p:txBody>
          <a:bodyPr wrap="square" rtlCol="0">
            <a:spAutoFit/>
          </a:bodyPr>
          <a:lstStyle/>
          <a:p>
            <a:pPr algn="r"/>
            <a:r>
              <a:rPr lang="en-US" sz="1000">
                <a:solidFill>
                  <a:srgbClr val="AA182C"/>
                </a:solidFill>
                <a:latin typeface="Calibri" panose="020F0502020204030204" pitchFamily="34" charset="0"/>
                <a:cs typeface="Calibri" panose="020F0502020204030204" pitchFamily="34" charset="0"/>
              </a:rPr>
              <a:t>SWACC Annual Conference</a:t>
            </a:r>
          </a:p>
        </p:txBody>
      </p:sp>
    </p:spTree>
    <p:extLst>
      <p:ext uri="{BB962C8B-B14F-4D97-AF65-F5344CB8AC3E}">
        <p14:creationId xmlns:p14="http://schemas.microsoft.com/office/powerpoint/2010/main" val="141048049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52400"/>
            <a:ext cx="10972800" cy="830262"/>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143000"/>
            <a:ext cx="10972800" cy="44958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83" r:id="rId1"/>
    <p:sldLayoutId id="2147483686" r:id="rId2"/>
    <p:sldLayoutId id="2147483684" r:id="rId3"/>
    <p:sldLayoutId id="2147483673" r:id="rId4"/>
    <p:sldLayoutId id="2147483675" r:id="rId5"/>
    <p:sldLayoutId id="2147483688" r:id="rId6"/>
    <p:sldLayoutId id="2147483687" r:id="rId7"/>
    <p:sldLayoutId id="2147483691" r:id="rId8"/>
    <p:sldLayoutId id="2147483690" r:id="rId9"/>
    <p:sldLayoutId id="2147483692" r:id="rId10"/>
    <p:sldLayoutId id="2147483689" r:id="rId11"/>
  </p:sldLayoutIdLst>
  <p:transition/>
  <p:txStyles>
    <p:titleStyle>
      <a:lvl1pPr algn="l" rtl="0" eaLnBrk="0" fontAlgn="base" hangingPunct="0">
        <a:spcBef>
          <a:spcPct val="0"/>
        </a:spcBef>
        <a:spcAft>
          <a:spcPct val="0"/>
        </a:spcAft>
        <a:defRPr sz="3600">
          <a:solidFill>
            <a:schemeClr val="tx1"/>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3600">
          <a:solidFill>
            <a:srgbClr val="791730"/>
          </a:solidFill>
          <a:latin typeface="Arial"/>
        </a:defRPr>
      </a:lvl2pPr>
      <a:lvl3pPr algn="l" rtl="0" eaLnBrk="0" fontAlgn="base" hangingPunct="0">
        <a:spcBef>
          <a:spcPct val="0"/>
        </a:spcBef>
        <a:spcAft>
          <a:spcPct val="0"/>
        </a:spcAft>
        <a:defRPr sz="3600">
          <a:solidFill>
            <a:srgbClr val="791730"/>
          </a:solidFill>
          <a:latin typeface="Arial"/>
        </a:defRPr>
      </a:lvl3pPr>
      <a:lvl4pPr algn="l" rtl="0" eaLnBrk="0" fontAlgn="base" hangingPunct="0">
        <a:spcBef>
          <a:spcPct val="0"/>
        </a:spcBef>
        <a:spcAft>
          <a:spcPct val="0"/>
        </a:spcAft>
        <a:defRPr sz="3600">
          <a:solidFill>
            <a:srgbClr val="791730"/>
          </a:solidFill>
          <a:latin typeface="Arial"/>
        </a:defRPr>
      </a:lvl4pPr>
      <a:lvl5pPr algn="l" rtl="0" eaLnBrk="0" fontAlgn="base" hangingPunct="0">
        <a:spcBef>
          <a:spcPct val="0"/>
        </a:spcBef>
        <a:spcAft>
          <a:spcPct val="0"/>
        </a:spcAft>
        <a:defRPr sz="3600">
          <a:solidFill>
            <a:srgbClr val="791730"/>
          </a:solidFill>
          <a:latin typeface="Arial"/>
        </a:defRPr>
      </a:lvl5pPr>
      <a:lvl6pPr marL="457200" algn="l" rtl="0" fontAlgn="base">
        <a:spcBef>
          <a:spcPct val="0"/>
        </a:spcBef>
        <a:spcAft>
          <a:spcPct val="0"/>
        </a:spcAft>
        <a:defRPr sz="3600">
          <a:solidFill>
            <a:srgbClr val="791730"/>
          </a:solidFill>
          <a:latin typeface="Arial"/>
        </a:defRPr>
      </a:lvl6pPr>
      <a:lvl7pPr marL="914400" algn="l" rtl="0" fontAlgn="base">
        <a:spcBef>
          <a:spcPct val="0"/>
        </a:spcBef>
        <a:spcAft>
          <a:spcPct val="0"/>
        </a:spcAft>
        <a:defRPr sz="3600">
          <a:solidFill>
            <a:srgbClr val="791730"/>
          </a:solidFill>
          <a:latin typeface="Arial"/>
        </a:defRPr>
      </a:lvl7pPr>
      <a:lvl8pPr marL="1371600" algn="l" rtl="0" fontAlgn="base">
        <a:spcBef>
          <a:spcPct val="0"/>
        </a:spcBef>
        <a:spcAft>
          <a:spcPct val="0"/>
        </a:spcAft>
        <a:defRPr sz="3600">
          <a:solidFill>
            <a:srgbClr val="791730"/>
          </a:solidFill>
          <a:latin typeface="Arial"/>
        </a:defRPr>
      </a:lvl8pPr>
      <a:lvl9pPr marL="1828800" algn="l" rtl="0" fontAlgn="base">
        <a:spcBef>
          <a:spcPct val="0"/>
        </a:spcBef>
        <a:spcAft>
          <a:spcPct val="0"/>
        </a:spcAft>
        <a:defRPr sz="3600">
          <a:solidFill>
            <a:srgbClr val="791730"/>
          </a:solidFill>
          <a:latin typeface="Arial"/>
        </a:defRPr>
      </a:lvl9pPr>
    </p:titleStyle>
    <p:bodyStyle>
      <a:lvl1pPr marL="342900" indent="-342900" algn="l" rtl="0" eaLnBrk="0" fontAlgn="base" hangingPunct="0">
        <a:spcBef>
          <a:spcPct val="20000"/>
        </a:spcBef>
        <a:spcAft>
          <a:spcPct val="0"/>
        </a:spcAft>
        <a:buChar char="•"/>
        <a:defRPr sz="2800">
          <a:solidFill>
            <a:schemeClr val="tx1">
              <a:lumMod val="95000"/>
              <a:lumOff val="5000"/>
            </a:schemeClr>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a:solidFill>
            <a:schemeClr val="tx1">
              <a:lumMod val="95000"/>
              <a:lumOff val="5000"/>
            </a:schemeClr>
          </a:solidFill>
          <a:latin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chemeClr val="tx1">
              <a:lumMod val="95000"/>
              <a:lumOff val="5000"/>
            </a:schemeClr>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lumMod val="95000"/>
              <a:lumOff val="5000"/>
            </a:schemeClr>
          </a:solidFill>
          <a:latin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lumMod val="95000"/>
              <a:lumOff val="5000"/>
            </a:schemeClr>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lbpost.com/news/author/john-b-gree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0CEDF8F-CD26-B8F4-5591-01B52B883486}"/>
              </a:ext>
            </a:extLst>
          </p:cNvPr>
          <p:cNvSpPr>
            <a:spLocks noGrp="1"/>
          </p:cNvSpPr>
          <p:nvPr>
            <p:ph type="subTitle" idx="1"/>
          </p:nvPr>
        </p:nvSpPr>
        <p:spPr>
          <a:xfrm>
            <a:off x="2628900" y="5410200"/>
            <a:ext cx="6934200" cy="609600"/>
          </a:xfrm>
        </p:spPr>
        <p:txBody>
          <a:bodyPr/>
          <a:lstStyle/>
          <a:p>
            <a:r>
              <a:rPr lang="en-US" sz="2400" dirty="0">
                <a:latin typeface="Garamond" panose="02020404030301010803" pitchFamily="18" charset="0"/>
              </a:rPr>
              <a:t>Humans Say the Darndest Things! But…</a:t>
            </a:r>
          </a:p>
          <a:p>
            <a:r>
              <a:rPr lang="en-US" sz="2400" dirty="0">
                <a:latin typeface="Garamond" panose="02020404030301010803" pitchFamily="18" charset="0"/>
              </a:rPr>
              <a:t>Is It Protected Speech or Unlawful Conduct?</a:t>
            </a:r>
          </a:p>
        </p:txBody>
      </p:sp>
    </p:spTree>
    <p:extLst>
      <p:ext uri="{BB962C8B-B14F-4D97-AF65-F5344CB8AC3E}">
        <p14:creationId xmlns:p14="http://schemas.microsoft.com/office/powerpoint/2010/main" val="61457616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679D74-338A-C753-8F2D-014960C196F5}"/>
              </a:ext>
            </a:extLst>
          </p:cNvPr>
          <p:cNvSpPr>
            <a:spLocks noGrp="1"/>
          </p:cNvSpPr>
          <p:nvPr>
            <p:ph type="title"/>
          </p:nvPr>
        </p:nvSpPr>
        <p:spPr/>
        <p:txBody>
          <a:bodyPr/>
          <a:lstStyle/>
          <a:p>
            <a:r>
              <a:rPr lang="en-US" sz="3400" i="1" dirty="0">
                <a:latin typeface="Garamond" panose="02020404030301010803" pitchFamily="18" charset="0"/>
              </a:rPr>
              <a:t>Whitney v. Ca. (1927), Brandeis, Concurring</a:t>
            </a:r>
          </a:p>
        </p:txBody>
      </p:sp>
      <p:sp>
        <p:nvSpPr>
          <p:cNvPr id="8" name="Content Placeholder 7">
            <a:extLst>
              <a:ext uri="{FF2B5EF4-FFF2-40B4-BE49-F238E27FC236}">
                <a16:creationId xmlns:a16="http://schemas.microsoft.com/office/drawing/2014/main" id="{62A281FA-A6D7-C270-CEF1-8D49EBAA6DE1}"/>
              </a:ext>
            </a:extLst>
          </p:cNvPr>
          <p:cNvSpPr>
            <a:spLocks noGrp="1"/>
          </p:cNvSpPr>
          <p:nvPr>
            <p:ph idx="1"/>
          </p:nvPr>
        </p:nvSpPr>
        <p:spPr/>
        <p:txBody>
          <a:bodyPr/>
          <a:lstStyle/>
          <a:p>
            <a:pPr marL="0" indent="0">
              <a:buNone/>
            </a:pPr>
            <a:r>
              <a:rPr lang="en-US" dirty="0">
                <a:latin typeface="Garamond" panose="02020404030301010803" pitchFamily="18" charset="0"/>
              </a:rPr>
              <a:t>“Those who won our independence by revolution were not cowards. They did not fear political change. They did not exalt order at the cost of liberty. To courageous, self-reliant men, with confidence in the power of free and fearless reasoning applied through the processes of popular government, </a:t>
            </a:r>
            <a:r>
              <a:rPr lang="en-US" b="1" i="1" dirty="0">
                <a:latin typeface="Garamond" panose="02020404030301010803" pitchFamily="18" charset="0"/>
              </a:rPr>
              <a:t>no danger flowing from speech can be deemed clear and present unless the incidence of the evil apprehended is so imminent that it may befall before there is opportunity for full discussion. If there be time to expose through discussion the falsehood and fallacies, to avert the evil by the processes of education, the remedy to be applied is more speech, not enforced silence.</a:t>
            </a:r>
            <a:r>
              <a:rPr lang="en-US" dirty="0">
                <a:latin typeface="Garamond" panose="02020404030301010803" pitchFamily="18" charset="0"/>
              </a:rPr>
              <a:t>”</a:t>
            </a:r>
            <a:endParaRPr lang="en-US" b="1" i="1" dirty="0">
              <a:latin typeface="Garamond" panose="02020404030301010803" pitchFamily="18" charset="0"/>
            </a:endParaRPr>
          </a:p>
        </p:txBody>
      </p:sp>
    </p:spTree>
    <p:extLst>
      <p:ext uri="{BB962C8B-B14F-4D97-AF65-F5344CB8AC3E}">
        <p14:creationId xmlns:p14="http://schemas.microsoft.com/office/powerpoint/2010/main" val="358034975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679D74-338A-C753-8F2D-014960C196F5}"/>
              </a:ext>
            </a:extLst>
          </p:cNvPr>
          <p:cNvSpPr>
            <a:spLocks noGrp="1"/>
          </p:cNvSpPr>
          <p:nvPr>
            <p:ph type="title"/>
          </p:nvPr>
        </p:nvSpPr>
        <p:spPr/>
        <p:txBody>
          <a:bodyPr/>
          <a:lstStyle/>
          <a:p>
            <a:r>
              <a:rPr lang="en-US" sz="3400" i="1" dirty="0">
                <a:latin typeface="Garamond" panose="02020404030301010803" pitchFamily="18" charset="0"/>
              </a:rPr>
              <a:t>Whitney v. Ca. (1927), Brandeis, Concurring</a:t>
            </a:r>
          </a:p>
        </p:txBody>
      </p:sp>
      <p:sp>
        <p:nvSpPr>
          <p:cNvPr id="8" name="Content Placeholder 7">
            <a:extLst>
              <a:ext uri="{FF2B5EF4-FFF2-40B4-BE49-F238E27FC236}">
                <a16:creationId xmlns:a16="http://schemas.microsoft.com/office/drawing/2014/main" id="{62A281FA-A6D7-C270-CEF1-8D49EBAA6DE1}"/>
              </a:ext>
            </a:extLst>
          </p:cNvPr>
          <p:cNvSpPr>
            <a:spLocks noGrp="1"/>
          </p:cNvSpPr>
          <p:nvPr>
            <p:ph idx="1"/>
          </p:nvPr>
        </p:nvSpPr>
        <p:spPr/>
        <p:txBody>
          <a:bodyPr/>
          <a:lstStyle/>
          <a:p>
            <a:pPr marL="0" indent="0">
              <a:buNone/>
            </a:pPr>
            <a:r>
              <a:rPr lang="en-US" sz="2800" dirty="0">
                <a:solidFill>
                  <a:srgbClr val="333333"/>
                </a:solidFill>
                <a:latin typeface="Garamond" panose="02020404030301010803" pitchFamily="18" charset="0"/>
              </a:rPr>
              <a:t>“[The Founding Fathers] recognized the risks to which all human institutions are subject. But they knew that order cannot be secured merely through fear of punishment for its infraction; that it is hazardous to discourage thought, hope and imagination; that fear breeds repression; that repression breeds hate; that hate menaces stable government; that the path of safety lies in the opportunity to discuss freely supposed grievances and proposed remedies; </a:t>
            </a:r>
            <a:r>
              <a:rPr lang="en-US" sz="2800" b="1" i="1" dirty="0">
                <a:solidFill>
                  <a:srgbClr val="333333"/>
                </a:solidFill>
                <a:latin typeface="Garamond" panose="02020404030301010803" pitchFamily="18" charset="0"/>
              </a:rPr>
              <a:t>and that the fitting remedy for evil counsels is good ones</a:t>
            </a:r>
            <a:r>
              <a:rPr lang="en-US" sz="2800" dirty="0">
                <a:solidFill>
                  <a:srgbClr val="333333"/>
                </a:solidFill>
                <a:latin typeface="Garamond" panose="02020404030301010803" pitchFamily="18" charset="0"/>
              </a:rPr>
              <a:t>.”</a:t>
            </a:r>
            <a:r>
              <a:rPr lang="en-US" b="0" i="0" dirty="0">
                <a:solidFill>
                  <a:srgbClr val="333333"/>
                </a:solidFill>
                <a:effectLst/>
                <a:latin typeface="Garamond" panose="02020404030301010803" pitchFamily="18" charset="0"/>
              </a:rPr>
              <a:t> </a:t>
            </a:r>
            <a:endParaRPr lang="en-US" b="1" i="1" dirty="0">
              <a:latin typeface="Garamond" panose="02020404030301010803" pitchFamily="18" charset="0"/>
            </a:endParaRPr>
          </a:p>
        </p:txBody>
      </p:sp>
    </p:spTree>
    <p:extLst>
      <p:ext uri="{BB962C8B-B14F-4D97-AF65-F5344CB8AC3E}">
        <p14:creationId xmlns:p14="http://schemas.microsoft.com/office/powerpoint/2010/main" val="16382870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7CC424-D0B0-2762-4926-497ACF267434}"/>
              </a:ext>
            </a:extLst>
          </p:cNvPr>
          <p:cNvSpPr>
            <a:spLocks noGrp="1"/>
          </p:cNvSpPr>
          <p:nvPr>
            <p:ph type="title"/>
          </p:nvPr>
        </p:nvSpPr>
        <p:spPr/>
        <p:txBody>
          <a:bodyPr/>
          <a:lstStyle/>
          <a:p>
            <a:r>
              <a:rPr lang="en-US" dirty="0">
                <a:latin typeface="Garamond" panose="02020404030301010803" pitchFamily="18" charset="0"/>
              </a:rPr>
              <a:t>Unprotected Speech</a:t>
            </a:r>
          </a:p>
        </p:txBody>
      </p:sp>
      <p:sp>
        <p:nvSpPr>
          <p:cNvPr id="5" name="Content Placeholder 4">
            <a:extLst>
              <a:ext uri="{FF2B5EF4-FFF2-40B4-BE49-F238E27FC236}">
                <a16:creationId xmlns:a16="http://schemas.microsoft.com/office/drawing/2014/main" id="{B0A7091C-548C-9ADE-D40F-C491F486481C}"/>
              </a:ext>
            </a:extLst>
          </p:cNvPr>
          <p:cNvSpPr>
            <a:spLocks noGrp="1"/>
          </p:cNvSpPr>
          <p:nvPr>
            <p:ph idx="1"/>
          </p:nvPr>
        </p:nvSpPr>
        <p:spPr>
          <a:xfrm>
            <a:off x="1524000" y="2133600"/>
            <a:ext cx="9372600" cy="4114800"/>
          </a:xfrm>
        </p:spPr>
        <p:txBody>
          <a:bodyPr/>
          <a:lstStyle/>
          <a:p>
            <a:pPr marL="0" indent="0">
              <a:buNone/>
            </a:pPr>
            <a:r>
              <a:rPr lang="en-US" b="1" i="0" u="none" strike="noStrike" baseline="0" dirty="0">
                <a:latin typeface="Garamond" panose="02020404030301010803" pitchFamily="18" charset="0"/>
              </a:rPr>
              <a:t>Some forms of speech are not constitutionally protected:</a:t>
            </a:r>
          </a:p>
          <a:p>
            <a:pPr algn="l"/>
            <a:r>
              <a:rPr lang="en-US" sz="2400" u="sng" dirty="0">
                <a:latin typeface="Garamond" panose="02020404030301010803" pitchFamily="18" charset="0"/>
              </a:rPr>
              <a:t>True Threats</a:t>
            </a:r>
            <a:r>
              <a:rPr lang="en-US" sz="2400" dirty="0">
                <a:latin typeface="Garamond" panose="02020404030301010803" pitchFamily="18" charset="0"/>
              </a:rPr>
              <a:t>: A statement intended to frighten or intimidate one or more persons into believing they will be seriously harmed by the speaker or by someone acting on behalf of the speaker.</a:t>
            </a:r>
          </a:p>
          <a:p>
            <a:pPr algn="l"/>
            <a:r>
              <a:rPr lang="en-US" sz="2400" u="sng" dirty="0">
                <a:latin typeface="Garamond" panose="02020404030301010803" pitchFamily="18" charset="0"/>
              </a:rPr>
              <a:t>Obscenity</a:t>
            </a:r>
            <a:r>
              <a:rPr lang="en-US" sz="2400" dirty="0">
                <a:latin typeface="Garamond" panose="02020404030301010803" pitchFamily="18" charset="0"/>
              </a:rPr>
              <a:t>: a description or depiction of sexual conduct, taken as a whole by the average person, applying contemporary community standards, portrays sex in a patently offensive way, appeals to the prurient interest of the individuals and lacks serious literary, artistic, political, or scientific value.</a:t>
            </a:r>
          </a:p>
        </p:txBody>
      </p:sp>
    </p:spTree>
    <p:extLst>
      <p:ext uri="{BB962C8B-B14F-4D97-AF65-F5344CB8AC3E}">
        <p14:creationId xmlns:p14="http://schemas.microsoft.com/office/powerpoint/2010/main" val="302961185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7CC424-D0B0-2762-4926-497ACF267434}"/>
              </a:ext>
            </a:extLst>
          </p:cNvPr>
          <p:cNvSpPr>
            <a:spLocks noGrp="1"/>
          </p:cNvSpPr>
          <p:nvPr>
            <p:ph type="title"/>
          </p:nvPr>
        </p:nvSpPr>
        <p:spPr/>
        <p:txBody>
          <a:bodyPr/>
          <a:lstStyle/>
          <a:p>
            <a:r>
              <a:rPr lang="en-US" dirty="0">
                <a:latin typeface="Garamond" panose="02020404030301010803" pitchFamily="18" charset="0"/>
              </a:rPr>
              <a:t>Unprotected Speech</a:t>
            </a:r>
          </a:p>
        </p:txBody>
      </p:sp>
      <p:sp>
        <p:nvSpPr>
          <p:cNvPr id="5" name="Content Placeholder 4">
            <a:extLst>
              <a:ext uri="{FF2B5EF4-FFF2-40B4-BE49-F238E27FC236}">
                <a16:creationId xmlns:a16="http://schemas.microsoft.com/office/drawing/2014/main" id="{B0A7091C-548C-9ADE-D40F-C491F486481C}"/>
              </a:ext>
            </a:extLst>
          </p:cNvPr>
          <p:cNvSpPr>
            <a:spLocks noGrp="1"/>
          </p:cNvSpPr>
          <p:nvPr>
            <p:ph idx="1"/>
          </p:nvPr>
        </p:nvSpPr>
        <p:spPr>
          <a:xfrm>
            <a:off x="1219200" y="1828800"/>
            <a:ext cx="9601200" cy="4114800"/>
          </a:xfrm>
        </p:spPr>
        <p:txBody>
          <a:bodyPr/>
          <a:lstStyle/>
          <a:p>
            <a:pPr marL="0" indent="0">
              <a:buNone/>
            </a:pPr>
            <a:r>
              <a:rPr lang="en-US" b="1" i="0" u="none" strike="noStrike" baseline="0" dirty="0">
                <a:latin typeface="Garamond" panose="02020404030301010803" pitchFamily="18" charset="0"/>
              </a:rPr>
              <a:t>Some forms of speech are not constitutionally protected:</a:t>
            </a:r>
          </a:p>
          <a:p>
            <a:pPr algn="l"/>
            <a:r>
              <a:rPr lang="en-US" sz="2400" u="sng" dirty="0">
                <a:latin typeface="Garamond" panose="02020404030301010803" pitchFamily="18" charset="0"/>
              </a:rPr>
              <a:t>Incitement to Imminent Lawless Action</a:t>
            </a:r>
            <a:r>
              <a:rPr lang="en-US" sz="2400" dirty="0">
                <a:latin typeface="Garamond" panose="02020404030301010803" pitchFamily="18" charset="0"/>
              </a:rPr>
              <a:t>: Speech that promotes imminent lawless action </a:t>
            </a:r>
            <a:r>
              <a:rPr lang="en-US" sz="2400" i="1" dirty="0">
                <a:latin typeface="Garamond" panose="02020404030301010803" pitchFamily="18" charset="0"/>
              </a:rPr>
              <a:t>and</a:t>
            </a:r>
            <a:r>
              <a:rPr lang="en-US" sz="2400" dirty="0">
                <a:latin typeface="Garamond" panose="02020404030301010803" pitchFamily="18" charset="0"/>
              </a:rPr>
              <a:t> is likely to incite or produce such action.</a:t>
            </a:r>
          </a:p>
          <a:p>
            <a:pPr lvl="1"/>
            <a:r>
              <a:rPr lang="en-US" sz="2000" dirty="0">
                <a:latin typeface="Garamond" panose="02020404030301010803" pitchFamily="18" charset="0"/>
              </a:rPr>
              <a:t>A violent reaction of a crowd listening to a speech does not transform protected speech into incitement.</a:t>
            </a:r>
          </a:p>
          <a:p>
            <a:pPr algn="l"/>
            <a:r>
              <a:rPr lang="en-US" sz="2400" u="sng" dirty="0">
                <a:latin typeface="Garamond" panose="02020404030301010803" pitchFamily="18" charset="0"/>
              </a:rPr>
              <a:t>Defamation</a:t>
            </a:r>
            <a:r>
              <a:rPr lang="en-US" sz="2400" dirty="0">
                <a:latin typeface="Garamond" panose="02020404030301010803" pitchFamily="18" charset="0"/>
              </a:rPr>
              <a:t>: Oral or written falsehoods (not merely a statement of the speaker’s opinion), communicated to a third party or parties, and would harm another person’s reputation: </a:t>
            </a:r>
          </a:p>
          <a:p>
            <a:pPr lvl="1"/>
            <a:r>
              <a:rPr lang="en-US" sz="2000" dirty="0">
                <a:latin typeface="Garamond" panose="02020404030301010803" pitchFamily="18" charset="0"/>
              </a:rPr>
              <a:t>Oral communication = slander</a:t>
            </a:r>
          </a:p>
          <a:p>
            <a:pPr lvl="1"/>
            <a:r>
              <a:rPr lang="en-US" sz="2000" dirty="0">
                <a:latin typeface="Garamond" panose="02020404030301010803" pitchFamily="18" charset="0"/>
              </a:rPr>
              <a:t>Written communication = libel</a:t>
            </a:r>
          </a:p>
        </p:txBody>
      </p:sp>
    </p:spTree>
    <p:extLst>
      <p:ext uri="{BB962C8B-B14F-4D97-AF65-F5344CB8AC3E}">
        <p14:creationId xmlns:p14="http://schemas.microsoft.com/office/powerpoint/2010/main" val="351359192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7CC424-D0B0-2762-4926-497ACF267434}"/>
              </a:ext>
            </a:extLst>
          </p:cNvPr>
          <p:cNvSpPr>
            <a:spLocks noGrp="1"/>
          </p:cNvSpPr>
          <p:nvPr>
            <p:ph type="title"/>
          </p:nvPr>
        </p:nvSpPr>
        <p:spPr/>
        <p:txBody>
          <a:bodyPr/>
          <a:lstStyle/>
          <a:p>
            <a:r>
              <a:rPr lang="en-US" dirty="0">
                <a:latin typeface="Garamond" panose="02020404030301010803" pitchFamily="18" charset="0"/>
              </a:rPr>
              <a:t>Unprotected Speech/Conduct*</a:t>
            </a:r>
          </a:p>
        </p:txBody>
      </p:sp>
      <p:sp>
        <p:nvSpPr>
          <p:cNvPr id="5" name="Content Placeholder 4">
            <a:extLst>
              <a:ext uri="{FF2B5EF4-FFF2-40B4-BE49-F238E27FC236}">
                <a16:creationId xmlns:a16="http://schemas.microsoft.com/office/drawing/2014/main" id="{B0A7091C-548C-9ADE-D40F-C491F486481C}"/>
              </a:ext>
            </a:extLst>
          </p:cNvPr>
          <p:cNvSpPr>
            <a:spLocks noGrp="1"/>
          </p:cNvSpPr>
          <p:nvPr>
            <p:ph idx="1"/>
          </p:nvPr>
        </p:nvSpPr>
        <p:spPr>
          <a:xfrm>
            <a:off x="1371600" y="1828800"/>
            <a:ext cx="9525000" cy="4114800"/>
          </a:xfrm>
        </p:spPr>
        <p:txBody>
          <a:bodyPr/>
          <a:lstStyle/>
          <a:p>
            <a:pPr algn="l"/>
            <a:r>
              <a:rPr lang="en-US" sz="2400" u="sng" dirty="0">
                <a:solidFill>
                  <a:schemeClr val="tx1"/>
                </a:solidFill>
                <a:latin typeface="Garamond" panose="02020404030301010803" pitchFamily="18" charset="0"/>
              </a:rPr>
              <a:t>Unlawful</a:t>
            </a:r>
            <a:r>
              <a:rPr lang="en-US" sz="2400" u="sng" dirty="0">
                <a:latin typeface="Garamond" panose="02020404030301010803" pitchFamily="18" charset="0"/>
              </a:rPr>
              <a:t> Harassment</a:t>
            </a:r>
            <a:r>
              <a:rPr lang="en-US" sz="2400" dirty="0">
                <a:latin typeface="Garamond" panose="02020404030301010803" pitchFamily="18" charset="0"/>
              </a:rPr>
              <a:t>: Unwelcome conduct typically directed at someone specific, based on a legally protected characteristic that is subjectively </a:t>
            </a:r>
            <a:r>
              <a:rPr lang="en-US" sz="2400" i="1" dirty="0">
                <a:latin typeface="Garamond" panose="02020404030301010803" pitchFamily="18" charset="0"/>
              </a:rPr>
              <a:t>and </a:t>
            </a:r>
            <a:r>
              <a:rPr lang="en-US" sz="2400" dirty="0">
                <a:latin typeface="Garamond" panose="02020404030301010803" pitchFamily="18" charset="0"/>
              </a:rPr>
              <a:t>objectively offensive and is so severe or pervasive that it limits or denies a person’s ability to work or participate in the educational program.</a:t>
            </a:r>
          </a:p>
          <a:p>
            <a:pPr lvl="1"/>
            <a:r>
              <a:rPr lang="en-US" dirty="0">
                <a:latin typeface="Garamond" panose="02020404030301010803" pitchFamily="18" charset="0"/>
              </a:rPr>
              <a:t>Racial insults or sexual advances directed at someone are considered non-expressive, as “they do not seek to disseminate a message to the general public but, rather, to intrude on the targeted individual. </a:t>
            </a:r>
          </a:p>
          <a:p>
            <a:pPr lvl="1"/>
            <a:r>
              <a:rPr lang="en-US" dirty="0">
                <a:effectLst/>
                <a:latin typeface="Garamond" panose="02020404030301010803" pitchFamily="18" charset="0"/>
                <a:ea typeface="Times New Roman" panose="02020603050405020304" pitchFamily="18" charset="0"/>
              </a:rPr>
              <a:t>“Offensiveness of a particular expression as perceived by some students, standing alone, </a:t>
            </a:r>
            <a:r>
              <a:rPr lang="en-US" b="1" i="1" dirty="0">
                <a:effectLst/>
                <a:latin typeface="Garamond" panose="02020404030301010803" pitchFamily="18" charset="0"/>
                <a:ea typeface="Times New Roman" panose="02020603050405020304" pitchFamily="18" charset="0"/>
              </a:rPr>
              <a:t>is not</a:t>
            </a:r>
            <a:r>
              <a:rPr lang="en-US" dirty="0">
                <a:effectLst/>
                <a:latin typeface="Garamond" panose="02020404030301010803" pitchFamily="18" charset="0"/>
                <a:ea typeface="Times New Roman" panose="02020603050405020304" pitchFamily="18" charset="0"/>
              </a:rPr>
              <a:t> a legally sufficient basis to establish a hostile environment.” [OCR, May 7, 2024]</a:t>
            </a:r>
          </a:p>
        </p:txBody>
      </p:sp>
    </p:spTree>
    <p:extLst>
      <p:ext uri="{BB962C8B-B14F-4D97-AF65-F5344CB8AC3E}">
        <p14:creationId xmlns:p14="http://schemas.microsoft.com/office/powerpoint/2010/main" val="52649958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7CC424-D0B0-2762-4926-497ACF267434}"/>
              </a:ext>
            </a:extLst>
          </p:cNvPr>
          <p:cNvSpPr>
            <a:spLocks noGrp="1"/>
          </p:cNvSpPr>
          <p:nvPr>
            <p:ph type="title"/>
          </p:nvPr>
        </p:nvSpPr>
        <p:spPr/>
        <p:txBody>
          <a:bodyPr/>
          <a:lstStyle/>
          <a:p>
            <a:r>
              <a:rPr lang="en-US" dirty="0">
                <a:latin typeface="Garamond" panose="02020404030301010803" pitchFamily="18" charset="0"/>
              </a:rPr>
              <a:t>What about “Hate Speech”?</a:t>
            </a:r>
          </a:p>
        </p:txBody>
      </p:sp>
      <p:sp>
        <p:nvSpPr>
          <p:cNvPr id="5" name="Content Placeholder 4">
            <a:extLst>
              <a:ext uri="{FF2B5EF4-FFF2-40B4-BE49-F238E27FC236}">
                <a16:creationId xmlns:a16="http://schemas.microsoft.com/office/drawing/2014/main" id="{B0A7091C-548C-9ADE-D40F-C491F486481C}"/>
              </a:ext>
            </a:extLst>
          </p:cNvPr>
          <p:cNvSpPr>
            <a:spLocks noGrp="1"/>
          </p:cNvSpPr>
          <p:nvPr>
            <p:ph idx="1"/>
          </p:nvPr>
        </p:nvSpPr>
        <p:spPr>
          <a:xfrm>
            <a:off x="1219200" y="1828800"/>
            <a:ext cx="9601200" cy="4114800"/>
          </a:xfrm>
        </p:spPr>
        <p:txBody>
          <a:bodyPr/>
          <a:lstStyle/>
          <a:p>
            <a:pPr marL="0" indent="0">
              <a:buNone/>
            </a:pPr>
            <a:r>
              <a:rPr lang="en-US" b="1" dirty="0">
                <a:latin typeface="Garamond" panose="02020404030301010803" pitchFamily="18" charset="0"/>
              </a:rPr>
              <a:t>There is no “Hate Speech” exception to the First Amendment</a:t>
            </a:r>
            <a:r>
              <a:rPr lang="en-US" b="1" i="0" u="none" strike="noStrike" baseline="0" dirty="0">
                <a:latin typeface="Garamond" panose="02020404030301010803" pitchFamily="18" charset="0"/>
              </a:rPr>
              <a:t>:</a:t>
            </a:r>
          </a:p>
          <a:p>
            <a:pPr algn="l"/>
            <a:r>
              <a:rPr lang="en-US" sz="2200" dirty="0">
                <a:latin typeface="Garamond" panose="02020404030301010803" pitchFamily="18" charset="0"/>
              </a:rPr>
              <a:t>Things we call “hate speech” might occasionally fall into an existing First Amendment exception, such as:</a:t>
            </a:r>
          </a:p>
          <a:p>
            <a:pPr lvl="1"/>
            <a:r>
              <a:rPr lang="en-US" sz="2000" dirty="0">
                <a:latin typeface="Garamond" panose="02020404030301010803" pitchFamily="18" charset="0"/>
              </a:rPr>
              <a:t>A racist speech might seek, through the words used and the commands given, to incite imminent violence against a group or property.</a:t>
            </a:r>
          </a:p>
          <a:p>
            <a:pPr lvl="1"/>
            <a:r>
              <a:rPr lang="en-US" sz="2000" dirty="0">
                <a:latin typeface="Garamond" panose="02020404030301010803" pitchFamily="18" charset="0"/>
              </a:rPr>
              <a:t>A hateful political speech might, based on the actual words used, be reasonably interpreted as an immediate threat to do harm to individuals or a group.</a:t>
            </a:r>
          </a:p>
          <a:p>
            <a:r>
              <a:rPr lang="en-US" sz="2200" dirty="0">
                <a:latin typeface="Garamond" panose="02020404030301010803" pitchFamily="18" charset="0"/>
              </a:rPr>
              <a:t>But mean, nasty, angry, racist, sexist, homophobic expression, like other ugly types of speech we despise, is broadly protected.</a:t>
            </a:r>
          </a:p>
        </p:txBody>
      </p:sp>
    </p:spTree>
    <p:extLst>
      <p:ext uri="{BB962C8B-B14F-4D97-AF65-F5344CB8AC3E}">
        <p14:creationId xmlns:p14="http://schemas.microsoft.com/office/powerpoint/2010/main" val="60814007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7CC424-D0B0-2762-4926-497ACF267434}"/>
              </a:ext>
            </a:extLst>
          </p:cNvPr>
          <p:cNvSpPr>
            <a:spLocks noGrp="1"/>
          </p:cNvSpPr>
          <p:nvPr>
            <p:ph type="title"/>
          </p:nvPr>
        </p:nvSpPr>
        <p:spPr/>
        <p:txBody>
          <a:bodyPr/>
          <a:lstStyle/>
          <a:p>
            <a:r>
              <a:rPr lang="en-US" dirty="0">
                <a:latin typeface="Garamond" panose="02020404030301010803" pitchFamily="18" charset="0"/>
              </a:rPr>
              <a:t>“Hate Speech”</a:t>
            </a:r>
          </a:p>
        </p:txBody>
      </p:sp>
      <p:sp>
        <p:nvSpPr>
          <p:cNvPr id="5" name="Content Placeholder 4">
            <a:extLst>
              <a:ext uri="{FF2B5EF4-FFF2-40B4-BE49-F238E27FC236}">
                <a16:creationId xmlns:a16="http://schemas.microsoft.com/office/drawing/2014/main" id="{B0A7091C-548C-9ADE-D40F-C491F486481C}"/>
              </a:ext>
            </a:extLst>
          </p:cNvPr>
          <p:cNvSpPr>
            <a:spLocks noGrp="1"/>
          </p:cNvSpPr>
          <p:nvPr>
            <p:ph idx="1"/>
          </p:nvPr>
        </p:nvSpPr>
        <p:spPr>
          <a:xfrm>
            <a:off x="1981200" y="2057400"/>
            <a:ext cx="8229600" cy="4114800"/>
          </a:xfrm>
        </p:spPr>
        <p:txBody>
          <a:bodyPr/>
          <a:lstStyle/>
          <a:p>
            <a:pPr marL="0" indent="0">
              <a:buNone/>
            </a:pPr>
            <a:r>
              <a:rPr lang="en-US" sz="2800" dirty="0">
                <a:solidFill>
                  <a:srgbClr val="000000"/>
                </a:solidFill>
                <a:latin typeface="Garamond" panose="02020404030301010803" pitchFamily="18" charset="0"/>
              </a:rPr>
              <a:t>“Hate speech” is generally protected by the First Amendment, based on “the belief that freedom of speech requires the government to strictly protect robust debate on matters of public concern even when such debate devolves into distasteful, offensive, or hateful speech that causes others to feel grief, anger, or fear.”</a:t>
            </a:r>
            <a:br>
              <a:rPr lang="en-US" sz="2800" dirty="0">
                <a:solidFill>
                  <a:srgbClr val="000000"/>
                </a:solidFill>
                <a:latin typeface="Garamond" panose="02020404030301010803" pitchFamily="18" charset="0"/>
              </a:rPr>
            </a:br>
            <a:br>
              <a:rPr lang="en-US" sz="2000" dirty="0">
                <a:solidFill>
                  <a:srgbClr val="000000"/>
                </a:solidFill>
                <a:latin typeface="Garamond" panose="02020404030301010803" pitchFamily="18" charset="0"/>
              </a:rPr>
            </a:br>
            <a:r>
              <a:rPr lang="en-US" sz="2000" dirty="0">
                <a:solidFill>
                  <a:srgbClr val="000000"/>
                </a:solidFill>
                <a:latin typeface="Garamond" panose="02020404030301010803" pitchFamily="18" charset="0"/>
              </a:rPr>
              <a:t>(American Library Association, Hate Speech and Hate Crime (Dec. 12, 2017) at </a:t>
            </a:r>
            <a:r>
              <a:rPr lang="en-US" sz="2000" dirty="0">
                <a:solidFill>
                  <a:srgbClr val="E19F26"/>
                </a:solidFill>
                <a:latin typeface="Garamond" panose="02020404030301010803" pitchFamily="18" charset="0"/>
              </a:rPr>
              <a:t>http://www.ala.org/advocacy/intfreedom/hate</a:t>
            </a:r>
            <a:r>
              <a:rPr lang="en-US" sz="2000" dirty="0">
                <a:solidFill>
                  <a:srgbClr val="000000"/>
                </a:solidFill>
                <a:latin typeface="Garamond" panose="02020404030301010803" pitchFamily="18" charset="0"/>
              </a:rPr>
              <a:t> [as of Jan. 26, 2025].)</a:t>
            </a:r>
            <a:endParaRPr lang="en-US" sz="3200" dirty="0">
              <a:latin typeface="Garamond" panose="02020404030301010803" pitchFamily="18" charset="0"/>
            </a:endParaRPr>
          </a:p>
        </p:txBody>
      </p:sp>
    </p:spTree>
    <p:extLst>
      <p:ext uri="{BB962C8B-B14F-4D97-AF65-F5344CB8AC3E}">
        <p14:creationId xmlns:p14="http://schemas.microsoft.com/office/powerpoint/2010/main" val="305997369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7CC424-D0B0-2762-4926-497ACF267434}"/>
              </a:ext>
            </a:extLst>
          </p:cNvPr>
          <p:cNvSpPr>
            <a:spLocks noGrp="1"/>
          </p:cNvSpPr>
          <p:nvPr>
            <p:ph type="title"/>
          </p:nvPr>
        </p:nvSpPr>
        <p:spPr/>
        <p:txBody>
          <a:bodyPr/>
          <a:lstStyle/>
          <a:p>
            <a:r>
              <a:rPr lang="en-US" dirty="0">
                <a:latin typeface="Garamond" panose="02020404030301010803" pitchFamily="18" charset="0"/>
              </a:rPr>
              <a:t>“Hate Speech”</a:t>
            </a:r>
          </a:p>
        </p:txBody>
      </p:sp>
      <p:sp>
        <p:nvSpPr>
          <p:cNvPr id="5" name="Content Placeholder 4">
            <a:extLst>
              <a:ext uri="{FF2B5EF4-FFF2-40B4-BE49-F238E27FC236}">
                <a16:creationId xmlns:a16="http://schemas.microsoft.com/office/drawing/2014/main" id="{B0A7091C-548C-9ADE-D40F-C491F486481C}"/>
              </a:ext>
            </a:extLst>
          </p:cNvPr>
          <p:cNvSpPr>
            <a:spLocks noGrp="1"/>
          </p:cNvSpPr>
          <p:nvPr>
            <p:ph idx="1"/>
          </p:nvPr>
        </p:nvSpPr>
        <p:spPr>
          <a:xfrm>
            <a:off x="1981200" y="1828800"/>
            <a:ext cx="8229600" cy="4114800"/>
          </a:xfrm>
        </p:spPr>
        <p:txBody>
          <a:bodyPr/>
          <a:lstStyle/>
          <a:p>
            <a:pPr marL="0" indent="0">
              <a:spcBef>
                <a:spcPts val="1200"/>
              </a:spcBef>
              <a:buNone/>
            </a:pPr>
            <a:r>
              <a:rPr lang="en-US" sz="2800" dirty="0">
                <a:latin typeface="Garamond" panose="02020404030301010803" pitchFamily="18" charset="0"/>
              </a:rPr>
              <a:t>The idea that the government may restrict speech that offends “strikes at the heart of the First Amendment. Speech that demeans on the basis of race, ethnicity, gender, religion, age, disability, or any other similar ground is hateful; but the proudest boast of our free speech jurisprudence is that we protect the freedom to express ‘the thought that we hate.’”					</a:t>
            </a:r>
            <a:r>
              <a:rPr lang="en-US" sz="2000" dirty="0">
                <a:latin typeface="Garamond" panose="02020404030301010803" pitchFamily="18" charset="0"/>
              </a:rPr>
              <a:t>(</a:t>
            </a:r>
            <a:r>
              <a:rPr lang="en-US" sz="2000" i="1" dirty="0" err="1">
                <a:latin typeface="Garamond" panose="02020404030301010803" pitchFamily="18" charset="0"/>
              </a:rPr>
              <a:t>Matal</a:t>
            </a:r>
            <a:r>
              <a:rPr lang="en-US" sz="2000" i="1" dirty="0">
                <a:latin typeface="Garamond" panose="02020404030301010803" pitchFamily="18" charset="0"/>
              </a:rPr>
              <a:t> v. Tam </a:t>
            </a:r>
            <a:r>
              <a:rPr lang="en-US" sz="2000" dirty="0">
                <a:latin typeface="Garamond" panose="02020404030301010803" pitchFamily="18" charset="0"/>
              </a:rPr>
              <a:t>(2017) 137 </a:t>
            </a:r>
            <a:r>
              <a:rPr lang="en-US" sz="2000" dirty="0" err="1">
                <a:latin typeface="Garamond" panose="02020404030301010803" pitchFamily="18" charset="0"/>
              </a:rPr>
              <a:t>S.Ct</a:t>
            </a:r>
            <a:r>
              <a:rPr lang="en-US" sz="2000" dirty="0">
                <a:latin typeface="Garamond" panose="02020404030301010803" pitchFamily="18" charset="0"/>
              </a:rPr>
              <a:t>. 1744, 1764)</a:t>
            </a:r>
            <a:endParaRPr lang="en-US" sz="2800" dirty="0">
              <a:latin typeface="Garamond" panose="02020404030301010803" pitchFamily="18" charset="0"/>
            </a:endParaRPr>
          </a:p>
        </p:txBody>
      </p:sp>
    </p:spTree>
    <p:extLst>
      <p:ext uri="{BB962C8B-B14F-4D97-AF65-F5344CB8AC3E}">
        <p14:creationId xmlns:p14="http://schemas.microsoft.com/office/powerpoint/2010/main" val="78595445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7CC424-D0B0-2762-4926-497ACF267434}"/>
              </a:ext>
            </a:extLst>
          </p:cNvPr>
          <p:cNvSpPr>
            <a:spLocks noGrp="1"/>
          </p:cNvSpPr>
          <p:nvPr>
            <p:ph type="title"/>
          </p:nvPr>
        </p:nvSpPr>
        <p:spPr/>
        <p:txBody>
          <a:bodyPr/>
          <a:lstStyle/>
          <a:p>
            <a:r>
              <a:rPr lang="en-US">
                <a:latin typeface="Garamond" panose="02020404030301010803" pitchFamily="18" charset="0"/>
              </a:rPr>
              <a:t>Protected “Hate Speech” vs. Harassment</a:t>
            </a:r>
          </a:p>
        </p:txBody>
      </p:sp>
      <p:sp>
        <p:nvSpPr>
          <p:cNvPr id="5" name="Content Placeholder 4">
            <a:extLst>
              <a:ext uri="{FF2B5EF4-FFF2-40B4-BE49-F238E27FC236}">
                <a16:creationId xmlns:a16="http://schemas.microsoft.com/office/drawing/2014/main" id="{B0A7091C-548C-9ADE-D40F-C491F486481C}"/>
              </a:ext>
            </a:extLst>
          </p:cNvPr>
          <p:cNvSpPr>
            <a:spLocks noGrp="1"/>
          </p:cNvSpPr>
          <p:nvPr>
            <p:ph idx="1"/>
          </p:nvPr>
        </p:nvSpPr>
        <p:spPr>
          <a:xfrm>
            <a:off x="1981200" y="1981200"/>
            <a:ext cx="8229600" cy="4114800"/>
          </a:xfrm>
        </p:spPr>
        <p:txBody>
          <a:bodyPr/>
          <a:lstStyle/>
          <a:p>
            <a:pPr marL="0" indent="0">
              <a:buNone/>
            </a:pPr>
            <a:r>
              <a:rPr lang="en-US" sz="2400" dirty="0">
                <a:latin typeface="Garamond" panose="02020404030301010803" pitchFamily="18" charset="0"/>
              </a:rPr>
              <a:t>Schools have a number of tools for responding to a hostile environment—including tools that do not restrict any rights protected by the First Amendment. To meet its obligation, a university can, among other steps, </a:t>
            </a:r>
            <a:r>
              <a:rPr lang="en-US" sz="2400" b="1" dirty="0">
                <a:latin typeface="Garamond" panose="02020404030301010803" pitchFamily="18" charset="0"/>
              </a:rPr>
              <a:t>communicate its opposition </a:t>
            </a:r>
            <a:r>
              <a:rPr lang="en-US" sz="2400" dirty="0">
                <a:latin typeface="Garamond" panose="02020404030301010803" pitchFamily="18" charset="0"/>
              </a:rPr>
              <a:t>to stereotypical, derogatory opinions; </a:t>
            </a:r>
            <a:r>
              <a:rPr lang="en-US" sz="2400" b="1" dirty="0">
                <a:latin typeface="Garamond" panose="02020404030301010803" pitchFamily="18" charset="0"/>
              </a:rPr>
              <a:t>provide counseling and support </a:t>
            </a:r>
            <a:r>
              <a:rPr lang="en-US" sz="2400" dirty="0">
                <a:latin typeface="Garamond" panose="02020404030301010803" pitchFamily="18" charset="0"/>
              </a:rPr>
              <a:t>for students affected by harassment; or </a:t>
            </a:r>
            <a:r>
              <a:rPr lang="en-US" sz="2400" b="1" dirty="0">
                <a:latin typeface="Garamond" panose="02020404030301010803" pitchFamily="18" charset="0"/>
              </a:rPr>
              <a:t>take steps to establish a welcoming and respectful school campus</a:t>
            </a:r>
            <a:r>
              <a:rPr lang="en-US" sz="2400" dirty="0">
                <a:latin typeface="Garamond" panose="02020404030301010803" pitchFamily="18" charset="0"/>
              </a:rPr>
              <a:t>, which could include </a:t>
            </a:r>
            <a:r>
              <a:rPr lang="en-US" sz="2400" b="1" dirty="0">
                <a:latin typeface="Garamond" panose="02020404030301010803" pitchFamily="18" charset="0"/>
              </a:rPr>
              <a:t>making clear that the school values, and is determined to fully include in the campus community, students of all races, colors, and national origins</a:t>
            </a:r>
            <a:r>
              <a:rPr lang="en-US" sz="2400" dirty="0">
                <a:latin typeface="Garamond" panose="02020404030301010803" pitchFamily="18" charset="0"/>
              </a:rPr>
              <a:t>.</a:t>
            </a:r>
          </a:p>
          <a:p>
            <a:pPr marL="0" indent="0">
              <a:buNone/>
            </a:pPr>
            <a:r>
              <a:rPr lang="en-US" sz="2000" dirty="0">
                <a:latin typeface="Garamond" panose="02020404030301010803" pitchFamily="18" charset="0"/>
              </a:rPr>
              <a:t>				(Office for Civil Rights (OCR), May, 2024)</a:t>
            </a:r>
            <a:endParaRPr lang="en-US" sz="2800" dirty="0">
              <a:latin typeface="Garamond" panose="02020404030301010803" pitchFamily="18" charset="0"/>
            </a:endParaRPr>
          </a:p>
        </p:txBody>
      </p:sp>
    </p:spTree>
    <p:extLst>
      <p:ext uri="{BB962C8B-B14F-4D97-AF65-F5344CB8AC3E}">
        <p14:creationId xmlns:p14="http://schemas.microsoft.com/office/powerpoint/2010/main" val="109293254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7CC424-D0B0-2762-4926-497ACF267434}"/>
              </a:ext>
            </a:extLst>
          </p:cNvPr>
          <p:cNvSpPr>
            <a:spLocks noGrp="1"/>
          </p:cNvSpPr>
          <p:nvPr>
            <p:ph type="title"/>
          </p:nvPr>
        </p:nvSpPr>
        <p:spPr/>
        <p:txBody>
          <a:bodyPr/>
          <a:lstStyle/>
          <a:p>
            <a:r>
              <a:rPr lang="en-US">
                <a:latin typeface="Garamond" panose="02020404030301010803" pitchFamily="18" charset="0"/>
              </a:rPr>
              <a:t>ACLU “Hate Speech” Recommendations</a:t>
            </a:r>
          </a:p>
        </p:txBody>
      </p:sp>
      <p:sp>
        <p:nvSpPr>
          <p:cNvPr id="5" name="Content Placeholder 4">
            <a:extLst>
              <a:ext uri="{FF2B5EF4-FFF2-40B4-BE49-F238E27FC236}">
                <a16:creationId xmlns:a16="http://schemas.microsoft.com/office/drawing/2014/main" id="{B0A7091C-548C-9ADE-D40F-C491F486481C}"/>
              </a:ext>
            </a:extLst>
          </p:cNvPr>
          <p:cNvSpPr>
            <a:spLocks noGrp="1"/>
          </p:cNvSpPr>
          <p:nvPr>
            <p:ph idx="1"/>
          </p:nvPr>
        </p:nvSpPr>
        <p:spPr>
          <a:xfrm>
            <a:off x="1447800" y="1828800"/>
            <a:ext cx="9296400" cy="4114800"/>
          </a:xfrm>
        </p:spPr>
        <p:txBody>
          <a:bodyPr/>
          <a:lstStyle/>
          <a:p>
            <a:r>
              <a:rPr lang="en-US" dirty="0">
                <a:solidFill>
                  <a:srgbClr val="000000"/>
                </a:solidFill>
                <a:latin typeface="Garamond" panose="02020404030301010803" pitchFamily="18" charset="0"/>
              </a:rPr>
              <a:t>S</a:t>
            </a:r>
            <a:r>
              <a:rPr lang="en-US" b="0" i="0" u="none" strike="noStrike" baseline="0" dirty="0">
                <a:solidFill>
                  <a:srgbClr val="000000"/>
                </a:solidFill>
                <a:latin typeface="Garamond" panose="02020404030301010803" pitchFamily="18" charset="0"/>
              </a:rPr>
              <a:t>peak out loudly and clearly against expressions of racist, sexist, homophobic, and transphobic speech, as well as other instances of discrimination against marginalized individuals or groups;</a:t>
            </a:r>
          </a:p>
          <a:p>
            <a:r>
              <a:rPr lang="en-US" dirty="0">
                <a:solidFill>
                  <a:srgbClr val="000000"/>
                </a:solidFill>
                <a:latin typeface="Garamond" panose="02020404030301010803" pitchFamily="18" charset="0"/>
              </a:rPr>
              <a:t>R</a:t>
            </a:r>
            <a:r>
              <a:rPr lang="en-US" b="0" i="0" u="none" strike="noStrike" baseline="0" dirty="0">
                <a:solidFill>
                  <a:srgbClr val="000000"/>
                </a:solidFill>
                <a:latin typeface="Garamond" panose="02020404030301010803" pitchFamily="18" charset="0"/>
              </a:rPr>
              <a:t>eact promptly and firmly to counter acts of discriminatory harassment, intimidation, or invasion of privacy;</a:t>
            </a:r>
          </a:p>
          <a:p>
            <a:r>
              <a:rPr lang="en-US" dirty="0">
                <a:solidFill>
                  <a:srgbClr val="000000"/>
                </a:solidFill>
                <a:latin typeface="Garamond" panose="02020404030301010803" pitchFamily="18" charset="0"/>
              </a:rPr>
              <a:t>C</a:t>
            </a:r>
            <a:r>
              <a:rPr lang="en-US" b="0" i="0" u="none" strike="noStrike" baseline="0" dirty="0">
                <a:solidFill>
                  <a:srgbClr val="000000"/>
                </a:solidFill>
                <a:latin typeface="Garamond" panose="02020404030301010803" pitchFamily="18" charset="0"/>
              </a:rPr>
              <a:t>reate forums and workshops to raise awareness and promote dialogue on issues of race, sex, sexual orientation, and gender identity;</a:t>
            </a:r>
          </a:p>
        </p:txBody>
      </p:sp>
    </p:spTree>
    <p:extLst>
      <p:ext uri="{BB962C8B-B14F-4D97-AF65-F5344CB8AC3E}">
        <p14:creationId xmlns:p14="http://schemas.microsoft.com/office/powerpoint/2010/main" val="251058287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7CC424-D0B0-2762-4926-497ACF267434}"/>
              </a:ext>
            </a:extLst>
          </p:cNvPr>
          <p:cNvSpPr>
            <a:spLocks noGrp="1"/>
          </p:cNvSpPr>
          <p:nvPr>
            <p:ph type="title"/>
          </p:nvPr>
        </p:nvSpPr>
        <p:spPr>
          <a:xfrm>
            <a:off x="609600" y="160338"/>
            <a:ext cx="10972800" cy="830262"/>
          </a:xfrm>
        </p:spPr>
        <p:txBody>
          <a:bodyPr/>
          <a:lstStyle/>
          <a:p>
            <a:r>
              <a:rPr lang="en-US" dirty="0">
                <a:latin typeface="Garamond" panose="02020404030301010803" pitchFamily="18" charset="0"/>
              </a:rPr>
              <a:t>In the News…</a:t>
            </a:r>
          </a:p>
        </p:txBody>
      </p:sp>
      <p:sp>
        <p:nvSpPr>
          <p:cNvPr id="8" name="TextBox 7">
            <a:extLst>
              <a:ext uri="{FF2B5EF4-FFF2-40B4-BE49-F238E27FC236}">
                <a16:creationId xmlns:a16="http://schemas.microsoft.com/office/drawing/2014/main" id="{387625ED-7C35-72E3-A648-1284BA81114F}"/>
              </a:ext>
            </a:extLst>
          </p:cNvPr>
          <p:cNvSpPr txBox="1"/>
          <p:nvPr/>
        </p:nvSpPr>
        <p:spPr>
          <a:xfrm>
            <a:off x="1676400" y="2057400"/>
            <a:ext cx="8915400" cy="1569660"/>
          </a:xfrm>
          <a:prstGeom prst="rect">
            <a:avLst/>
          </a:prstGeom>
          <a:noFill/>
        </p:spPr>
        <p:txBody>
          <a:bodyPr wrap="square">
            <a:spAutoFit/>
          </a:bodyPr>
          <a:lstStyle/>
          <a:p>
            <a:pPr algn="l"/>
            <a:r>
              <a:rPr lang="en-US" sz="3200" b="1" dirty="0">
                <a:solidFill>
                  <a:srgbClr val="1D1D1D"/>
                </a:solidFill>
                <a:latin typeface="var(--newspack-theme-font-heading)"/>
              </a:rPr>
              <a:t>LBCC football coach apologizes for ‘dumb’ message he sent to prominent progressive journalist</a:t>
            </a:r>
          </a:p>
          <a:p>
            <a:pPr algn="l"/>
            <a:r>
              <a:rPr lang="en-US" sz="1600" i="1" dirty="0">
                <a:solidFill>
                  <a:srgbClr val="1D1D1D"/>
                </a:solidFill>
                <a:latin typeface="lato" panose="020F0502020204030203" pitchFamily="34" charset="0"/>
              </a:rPr>
              <a:t>The 11-year coach said the message has reflected poorly on the school but stood by his criticism of the “journalist’s integrity.” The college has not said how it will handle the situation.</a:t>
            </a:r>
          </a:p>
        </p:txBody>
      </p:sp>
      <p:sp>
        <p:nvSpPr>
          <p:cNvPr id="10" name="TextBox 9">
            <a:extLst>
              <a:ext uri="{FF2B5EF4-FFF2-40B4-BE49-F238E27FC236}">
                <a16:creationId xmlns:a16="http://schemas.microsoft.com/office/drawing/2014/main" id="{7952D7A4-975F-5214-D7B2-E3C1D9C00FD8}"/>
              </a:ext>
            </a:extLst>
          </p:cNvPr>
          <p:cNvSpPr txBox="1"/>
          <p:nvPr/>
        </p:nvSpPr>
        <p:spPr>
          <a:xfrm>
            <a:off x="1905000" y="3963796"/>
            <a:ext cx="4572000" cy="1200329"/>
          </a:xfrm>
          <a:prstGeom prst="rect">
            <a:avLst/>
          </a:prstGeom>
          <a:noFill/>
        </p:spPr>
        <p:txBody>
          <a:bodyPr wrap="square">
            <a:spAutoFit/>
          </a:bodyPr>
          <a:lstStyle/>
          <a:p>
            <a:r>
              <a:rPr lang="en-US" b="0" i="0" dirty="0">
                <a:solidFill>
                  <a:srgbClr val="777777"/>
                </a:solidFill>
                <a:effectLst/>
                <a:latin typeface="Garamond" panose="02020404030301010803" pitchFamily="18" charset="0"/>
              </a:rPr>
              <a:t>by </a:t>
            </a:r>
            <a:r>
              <a:rPr lang="en-US" b="1" i="0" u="none" strike="noStrike" dirty="0">
                <a:solidFill>
                  <a:srgbClr val="777777"/>
                </a:solidFill>
                <a:effectLst/>
                <a:latin typeface="Garamond" panose="02020404030301010803" pitchFamily="18" charset="0"/>
                <a:hlinkClick r:id="rId3"/>
              </a:rPr>
              <a:t>John Donegan</a:t>
            </a:r>
            <a:endParaRPr lang="en-US" b="1" i="0" u="none" strike="noStrike" dirty="0">
              <a:solidFill>
                <a:srgbClr val="777777"/>
              </a:solidFill>
              <a:effectLst/>
              <a:latin typeface="Garamond" panose="02020404030301010803" pitchFamily="18" charset="0"/>
            </a:endParaRPr>
          </a:p>
          <a:p>
            <a:r>
              <a:rPr lang="en-US" b="0" i="0" dirty="0">
                <a:solidFill>
                  <a:srgbClr val="777777"/>
                </a:solidFill>
                <a:effectLst/>
                <a:latin typeface="Garamond" panose="02020404030301010803" pitchFamily="18" charset="0"/>
              </a:rPr>
              <a:t>Long Beach Post News</a:t>
            </a:r>
          </a:p>
          <a:p>
            <a:r>
              <a:rPr lang="en-US" b="0" i="0" dirty="0">
                <a:solidFill>
                  <a:srgbClr val="777777"/>
                </a:solidFill>
                <a:effectLst/>
                <a:latin typeface="Garamond" panose="02020404030301010803" pitchFamily="18" charset="0"/>
              </a:rPr>
              <a:t>Jan 20, 2025</a:t>
            </a:r>
          </a:p>
          <a:p>
            <a:r>
              <a:rPr lang="en-US" b="0" i="0" dirty="0">
                <a:solidFill>
                  <a:srgbClr val="777777"/>
                </a:solidFill>
                <a:effectLst/>
                <a:latin typeface="Garamond" panose="02020404030301010803" pitchFamily="18" charset="0"/>
              </a:rPr>
              <a:t>Updated Jan 21, 2025</a:t>
            </a:r>
            <a:endParaRPr lang="en-US" dirty="0">
              <a:latin typeface="Garamond" panose="02020404030301010803" pitchFamily="18" charset="0"/>
            </a:endParaRPr>
          </a:p>
        </p:txBody>
      </p:sp>
    </p:spTree>
    <p:extLst>
      <p:ext uri="{BB962C8B-B14F-4D97-AF65-F5344CB8AC3E}">
        <p14:creationId xmlns:p14="http://schemas.microsoft.com/office/powerpoint/2010/main" val="349339252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7CC424-D0B0-2762-4926-497ACF267434}"/>
              </a:ext>
            </a:extLst>
          </p:cNvPr>
          <p:cNvSpPr>
            <a:spLocks noGrp="1"/>
          </p:cNvSpPr>
          <p:nvPr>
            <p:ph type="title"/>
          </p:nvPr>
        </p:nvSpPr>
        <p:spPr/>
        <p:txBody>
          <a:bodyPr/>
          <a:lstStyle/>
          <a:p>
            <a:r>
              <a:rPr lang="en-US" dirty="0">
                <a:latin typeface="Garamond" panose="02020404030301010803" pitchFamily="18" charset="0"/>
              </a:rPr>
              <a:t>ACLU “Hate Speech” Recommendations</a:t>
            </a:r>
          </a:p>
        </p:txBody>
      </p:sp>
      <p:sp>
        <p:nvSpPr>
          <p:cNvPr id="5" name="Content Placeholder 4">
            <a:extLst>
              <a:ext uri="{FF2B5EF4-FFF2-40B4-BE49-F238E27FC236}">
                <a16:creationId xmlns:a16="http://schemas.microsoft.com/office/drawing/2014/main" id="{B0A7091C-548C-9ADE-D40F-C491F486481C}"/>
              </a:ext>
            </a:extLst>
          </p:cNvPr>
          <p:cNvSpPr>
            <a:spLocks noGrp="1"/>
          </p:cNvSpPr>
          <p:nvPr>
            <p:ph idx="1"/>
          </p:nvPr>
        </p:nvSpPr>
        <p:spPr>
          <a:xfrm>
            <a:off x="1219200" y="1905000"/>
            <a:ext cx="9906000" cy="4114800"/>
          </a:xfrm>
        </p:spPr>
        <p:txBody>
          <a:bodyPr/>
          <a:lstStyle/>
          <a:p>
            <a:r>
              <a:rPr lang="en-US" sz="2800" dirty="0">
                <a:solidFill>
                  <a:srgbClr val="000000"/>
                </a:solidFill>
                <a:latin typeface="Garamond" panose="02020404030301010803" pitchFamily="18" charset="0"/>
              </a:rPr>
              <a:t>Intensify efforts to ensure broad diversity among the student body, throughout the faculty, and within the college administration;</a:t>
            </a:r>
          </a:p>
          <a:p>
            <a:r>
              <a:rPr lang="en-US" sz="2800" dirty="0">
                <a:solidFill>
                  <a:srgbClr val="000000"/>
                </a:solidFill>
                <a:latin typeface="Garamond" panose="02020404030301010803" pitchFamily="18" charset="0"/>
              </a:rPr>
              <a:t>Vigilantly defend the equal rights of all speakers and all ideas to be heard and promote a climate of robust and uninhibited dialogue and debate open to all views, no matter how controversial.</a:t>
            </a:r>
            <a:endParaRPr lang="en-US" sz="2400" dirty="0">
              <a:solidFill>
                <a:srgbClr val="000000"/>
              </a:solidFill>
              <a:latin typeface="Garamond" panose="02020404030301010803" pitchFamily="18" charset="0"/>
            </a:endParaRPr>
          </a:p>
          <a:p>
            <a:pPr marL="0" indent="0">
              <a:buNone/>
            </a:pPr>
            <a:endParaRPr lang="en-US" sz="200" dirty="0">
              <a:solidFill>
                <a:srgbClr val="000000"/>
              </a:solidFill>
              <a:latin typeface="Garamond" panose="02020404030301010803" pitchFamily="18" charset="0"/>
            </a:endParaRPr>
          </a:p>
          <a:p>
            <a:pPr marL="0" indent="0">
              <a:spcBef>
                <a:spcPts val="1200"/>
              </a:spcBef>
              <a:buNone/>
            </a:pPr>
            <a:r>
              <a:rPr lang="en-US" sz="2000" dirty="0">
                <a:solidFill>
                  <a:srgbClr val="000000"/>
                </a:solidFill>
                <a:latin typeface="Garamond" panose="02020404030301010803" pitchFamily="18" charset="0"/>
              </a:rPr>
              <a:t>(</a:t>
            </a:r>
            <a:r>
              <a:rPr lang="en-US" sz="2000" dirty="0">
                <a:solidFill>
                  <a:srgbClr val="E19F26"/>
                </a:solidFill>
                <a:latin typeface="Garamond" panose="02020404030301010803" pitchFamily="18" charset="0"/>
              </a:rPr>
              <a:t>https://www.aclu.org/other/speech-campus?redirect=hate-speech-campus </a:t>
            </a:r>
            <a:r>
              <a:rPr lang="en-US" sz="2000" dirty="0">
                <a:solidFill>
                  <a:srgbClr val="000000"/>
                </a:solidFill>
                <a:latin typeface="Garamond" panose="02020404030301010803" pitchFamily="18" charset="0"/>
              </a:rPr>
              <a:t>[as of Jan. 26, 2025].)</a:t>
            </a:r>
          </a:p>
        </p:txBody>
      </p:sp>
    </p:spTree>
    <p:extLst>
      <p:ext uri="{BB962C8B-B14F-4D97-AF65-F5344CB8AC3E}">
        <p14:creationId xmlns:p14="http://schemas.microsoft.com/office/powerpoint/2010/main" val="265965316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7CC424-D0B0-2762-4926-497ACF267434}"/>
              </a:ext>
            </a:extLst>
          </p:cNvPr>
          <p:cNvSpPr>
            <a:spLocks noGrp="1"/>
          </p:cNvSpPr>
          <p:nvPr>
            <p:ph type="title"/>
          </p:nvPr>
        </p:nvSpPr>
        <p:spPr/>
        <p:txBody>
          <a:bodyPr/>
          <a:lstStyle/>
          <a:p>
            <a:r>
              <a:rPr lang="en-US" dirty="0">
                <a:latin typeface="Garamond" panose="02020404030301010803" pitchFamily="18" charset="0"/>
              </a:rPr>
              <a:t>Assessing Expression on Campuses</a:t>
            </a:r>
          </a:p>
        </p:txBody>
      </p:sp>
      <p:sp>
        <p:nvSpPr>
          <p:cNvPr id="5" name="Content Placeholder 4">
            <a:extLst>
              <a:ext uri="{FF2B5EF4-FFF2-40B4-BE49-F238E27FC236}">
                <a16:creationId xmlns:a16="http://schemas.microsoft.com/office/drawing/2014/main" id="{B0A7091C-548C-9ADE-D40F-C491F486481C}"/>
              </a:ext>
            </a:extLst>
          </p:cNvPr>
          <p:cNvSpPr>
            <a:spLocks noGrp="1"/>
          </p:cNvSpPr>
          <p:nvPr>
            <p:ph idx="1"/>
          </p:nvPr>
        </p:nvSpPr>
        <p:spPr>
          <a:xfrm>
            <a:off x="1524000" y="1981200"/>
            <a:ext cx="9601200" cy="4114800"/>
          </a:xfrm>
        </p:spPr>
        <p:txBody>
          <a:bodyPr/>
          <a:lstStyle/>
          <a:p>
            <a:pPr marL="0" indent="0">
              <a:buNone/>
            </a:pPr>
            <a:r>
              <a:rPr lang="en-US" sz="2400" dirty="0">
                <a:latin typeface="Garamond" panose="02020404030301010803" pitchFamily="18" charset="0"/>
              </a:rPr>
              <a:t>The Foundation for Individual Rights and Expression (FIRE) assesses college campuses based on the following factors:</a:t>
            </a:r>
          </a:p>
          <a:p>
            <a:r>
              <a:rPr lang="en-US" sz="2400" dirty="0">
                <a:latin typeface="Garamond" panose="02020404030301010803" pitchFamily="18" charset="0"/>
              </a:rPr>
              <a:t>Openness</a:t>
            </a:r>
          </a:p>
          <a:p>
            <a:r>
              <a:rPr lang="en-US" sz="2400" dirty="0">
                <a:latin typeface="Garamond" panose="02020404030301010803" pitchFamily="18" charset="0"/>
              </a:rPr>
              <a:t>Tolerance for liberal speakers</a:t>
            </a:r>
          </a:p>
          <a:p>
            <a:r>
              <a:rPr lang="en-US" sz="2400" dirty="0">
                <a:latin typeface="Garamond" panose="02020404030301010803" pitchFamily="18" charset="0"/>
              </a:rPr>
              <a:t>Tolerance for conservative speakers</a:t>
            </a:r>
          </a:p>
          <a:p>
            <a:r>
              <a:rPr lang="en-US" sz="2400" dirty="0">
                <a:latin typeface="Garamond" panose="02020404030301010803" pitchFamily="18" charset="0"/>
              </a:rPr>
              <a:t>Administrative support for free speech</a:t>
            </a:r>
          </a:p>
          <a:p>
            <a:r>
              <a:rPr lang="en-US" sz="2400" dirty="0">
                <a:latin typeface="Garamond" panose="02020404030301010803" pitchFamily="18" charset="0"/>
              </a:rPr>
              <a:t>Level of comfort to express ideas</a:t>
            </a:r>
          </a:p>
          <a:p>
            <a:r>
              <a:rPr lang="en-US" sz="2400" dirty="0">
                <a:latin typeface="Garamond" panose="02020404030301010803" pitchFamily="18" charset="0"/>
              </a:rPr>
              <a:t>Disruptive conduct</a:t>
            </a:r>
          </a:p>
        </p:txBody>
      </p:sp>
    </p:spTree>
    <p:extLst>
      <p:ext uri="{BB962C8B-B14F-4D97-AF65-F5344CB8AC3E}">
        <p14:creationId xmlns:p14="http://schemas.microsoft.com/office/powerpoint/2010/main" val="17841296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D9789A-9D0E-8C88-1741-D0EC60658A02}"/>
              </a:ext>
            </a:extLst>
          </p:cNvPr>
          <p:cNvSpPr>
            <a:spLocks noGrp="1"/>
          </p:cNvSpPr>
          <p:nvPr>
            <p:ph type="title"/>
          </p:nvPr>
        </p:nvSpPr>
        <p:spPr/>
        <p:txBody>
          <a:bodyPr/>
          <a:lstStyle/>
          <a:p>
            <a:pPr algn="ctr"/>
            <a:r>
              <a:rPr lang="en-US" sz="3600" dirty="0">
                <a:latin typeface="Garamond" panose="02020404030301010803" pitchFamily="18" charset="0"/>
              </a:rPr>
              <a:t>Is it Speech, or Conduct?</a:t>
            </a:r>
          </a:p>
        </p:txBody>
      </p:sp>
      <p:sp>
        <p:nvSpPr>
          <p:cNvPr id="5" name="Content Placeholder 4">
            <a:extLst>
              <a:ext uri="{FF2B5EF4-FFF2-40B4-BE49-F238E27FC236}">
                <a16:creationId xmlns:a16="http://schemas.microsoft.com/office/drawing/2014/main" id="{66F9C98E-0AB4-D829-7A22-0566E167BBB1}"/>
              </a:ext>
            </a:extLst>
          </p:cNvPr>
          <p:cNvSpPr>
            <a:spLocks noGrp="1"/>
          </p:cNvSpPr>
          <p:nvPr>
            <p:ph sz="half" idx="2"/>
          </p:nvPr>
        </p:nvSpPr>
        <p:spPr>
          <a:xfrm>
            <a:off x="6629400" y="685800"/>
            <a:ext cx="3581400" cy="5638800"/>
          </a:xfrm>
        </p:spPr>
        <p:txBody>
          <a:bodyPr/>
          <a:lstStyle/>
          <a:p>
            <a:pPr marL="0" indent="0">
              <a:buNone/>
            </a:pPr>
            <a:r>
              <a:rPr lang="en-US" sz="3200" b="1" dirty="0">
                <a:solidFill>
                  <a:srgbClr val="000000"/>
                </a:solidFill>
                <a:latin typeface="Garamond" panose="02020404030301010803" pitchFamily="18" charset="0"/>
              </a:rPr>
              <a:t>When words are not used:</a:t>
            </a:r>
          </a:p>
          <a:p>
            <a:r>
              <a:rPr lang="en-US" sz="2800" dirty="0">
                <a:solidFill>
                  <a:srgbClr val="000000"/>
                </a:solidFill>
                <a:latin typeface="Garamond" panose="02020404030301010803" pitchFamily="18" charset="0"/>
              </a:rPr>
              <a:t>Is there an intent to convey a particularized message?</a:t>
            </a:r>
          </a:p>
          <a:p>
            <a:r>
              <a:rPr lang="en-US" sz="2800" dirty="0">
                <a:solidFill>
                  <a:srgbClr val="000000"/>
                </a:solidFill>
                <a:latin typeface="Garamond" panose="02020404030301010803" pitchFamily="18" charset="0"/>
              </a:rPr>
              <a:t>If so, is the likelihood great that the message would be understood by those who viewed it?</a:t>
            </a:r>
          </a:p>
        </p:txBody>
      </p:sp>
      <p:pic>
        <p:nvPicPr>
          <p:cNvPr id="2" name="Content Placeholder 1">
            <a:extLst>
              <a:ext uri="{FF2B5EF4-FFF2-40B4-BE49-F238E27FC236}">
                <a16:creationId xmlns:a16="http://schemas.microsoft.com/office/drawing/2014/main" id="{4A4DE748-341C-90AD-52ED-2EF8A020444D}"/>
              </a:ext>
            </a:extLst>
          </p:cNvPr>
          <p:cNvPicPr>
            <a:picLocks noGrp="1" noChangeAspect="1"/>
          </p:cNvPicPr>
          <p:nvPr>
            <p:ph sz="half" idx="10"/>
          </p:nvPr>
        </p:nvPicPr>
        <p:blipFill>
          <a:blip r:embed="rId3"/>
          <a:stretch>
            <a:fillRect/>
          </a:stretch>
        </p:blipFill>
        <p:spPr>
          <a:xfrm>
            <a:off x="1981200" y="3385058"/>
            <a:ext cx="3124200" cy="2145284"/>
          </a:xfrm>
          <a:prstGeom prst="rect">
            <a:avLst/>
          </a:prstGeom>
        </p:spPr>
      </p:pic>
    </p:spTree>
    <p:extLst>
      <p:ext uri="{BB962C8B-B14F-4D97-AF65-F5344CB8AC3E}">
        <p14:creationId xmlns:p14="http://schemas.microsoft.com/office/powerpoint/2010/main" val="94351941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D8F9FD-D748-4FD2-7882-1D0E95C7C3D4}"/>
              </a:ext>
            </a:extLst>
          </p:cNvPr>
          <p:cNvSpPr>
            <a:spLocks noGrp="1"/>
          </p:cNvSpPr>
          <p:nvPr>
            <p:ph sz="half" idx="1"/>
          </p:nvPr>
        </p:nvSpPr>
        <p:spPr>
          <a:xfrm>
            <a:off x="4076700" y="1981200"/>
            <a:ext cx="4038600" cy="1905000"/>
          </a:xfrm>
        </p:spPr>
        <p:txBody>
          <a:bodyPr/>
          <a:lstStyle/>
          <a:p>
            <a:pPr marL="0" indent="0" algn="ctr">
              <a:buNone/>
            </a:pPr>
            <a:r>
              <a:rPr lang="en-US" sz="6000" b="1" dirty="0">
                <a:latin typeface="Garamond" panose="02020404030301010803" pitchFamily="18" charset="0"/>
              </a:rPr>
              <a:t>Speech by Students</a:t>
            </a:r>
            <a:endParaRPr lang="en-US" sz="3200" b="1" dirty="0">
              <a:latin typeface="Garamond" panose="02020404030301010803" pitchFamily="18" charset="0"/>
            </a:endParaRPr>
          </a:p>
        </p:txBody>
      </p:sp>
    </p:spTree>
    <p:extLst>
      <p:ext uri="{BB962C8B-B14F-4D97-AF65-F5344CB8AC3E}">
        <p14:creationId xmlns:p14="http://schemas.microsoft.com/office/powerpoint/2010/main" val="135448736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7CC424-D0B0-2762-4926-497ACF267434}"/>
              </a:ext>
            </a:extLst>
          </p:cNvPr>
          <p:cNvSpPr>
            <a:spLocks noGrp="1"/>
          </p:cNvSpPr>
          <p:nvPr>
            <p:ph type="title"/>
          </p:nvPr>
        </p:nvSpPr>
        <p:spPr/>
        <p:txBody>
          <a:bodyPr/>
          <a:lstStyle/>
          <a:p>
            <a:r>
              <a:rPr lang="en-US" dirty="0">
                <a:latin typeface="Garamond" panose="02020404030301010803" pitchFamily="18" charset="0"/>
              </a:rPr>
              <a:t>Student Speech – Education Code</a:t>
            </a:r>
          </a:p>
        </p:txBody>
      </p:sp>
      <p:sp>
        <p:nvSpPr>
          <p:cNvPr id="5" name="Content Placeholder 4">
            <a:extLst>
              <a:ext uri="{FF2B5EF4-FFF2-40B4-BE49-F238E27FC236}">
                <a16:creationId xmlns:a16="http://schemas.microsoft.com/office/drawing/2014/main" id="{B0A7091C-548C-9ADE-D40F-C491F486481C}"/>
              </a:ext>
            </a:extLst>
          </p:cNvPr>
          <p:cNvSpPr>
            <a:spLocks noGrp="1"/>
          </p:cNvSpPr>
          <p:nvPr>
            <p:ph idx="1"/>
          </p:nvPr>
        </p:nvSpPr>
        <p:spPr>
          <a:xfrm>
            <a:off x="1981200" y="1828800"/>
            <a:ext cx="8229600" cy="4114800"/>
          </a:xfrm>
        </p:spPr>
        <p:txBody>
          <a:bodyPr/>
          <a:lstStyle/>
          <a:p>
            <a:pPr eaLnBrk="1" hangingPunct="1"/>
            <a:r>
              <a:rPr lang="en-US" sz="2800" dirty="0">
                <a:latin typeface="Garamond" panose="02020404030301010803" pitchFamily="18" charset="0"/>
              </a:rPr>
              <a:t>Section 76034: </a:t>
            </a:r>
          </a:p>
          <a:p>
            <a:pPr marL="914400" indent="0" algn="just" eaLnBrk="1" hangingPunct="1">
              <a:buNone/>
            </a:pPr>
            <a:r>
              <a:rPr lang="en-US" sz="2800" dirty="0">
                <a:latin typeface="Garamond" panose="02020404030301010803" pitchFamily="18" charset="0"/>
              </a:rPr>
              <a:t>Students may not be disciplined for conduct unless “related to college activity or attendance”</a:t>
            </a:r>
          </a:p>
          <a:p>
            <a:pPr eaLnBrk="1" hangingPunct="1">
              <a:spcBef>
                <a:spcPts val="1800"/>
              </a:spcBef>
            </a:pPr>
            <a:r>
              <a:rPr lang="en-US" sz="2800" dirty="0">
                <a:latin typeface="Garamond" panose="02020404030301010803" pitchFamily="18" charset="0"/>
              </a:rPr>
              <a:t>Section 66301: </a:t>
            </a:r>
          </a:p>
          <a:p>
            <a:pPr marL="914400" indent="0" algn="just" eaLnBrk="1" hangingPunct="1">
              <a:buNone/>
            </a:pPr>
            <a:r>
              <a:rPr lang="en-US" sz="2800" dirty="0">
                <a:latin typeface="Garamond" panose="02020404030301010803" pitchFamily="18" charset="0"/>
              </a:rPr>
              <a:t>Students may not be disciplined solely on the basis of speech that would be protected outside a campus; exception for “harassment, threats or intimidation, unless constitutionally protected”</a:t>
            </a:r>
          </a:p>
        </p:txBody>
      </p:sp>
    </p:spTree>
    <p:extLst>
      <p:ext uri="{BB962C8B-B14F-4D97-AF65-F5344CB8AC3E}">
        <p14:creationId xmlns:p14="http://schemas.microsoft.com/office/powerpoint/2010/main" val="302097524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7CC424-D0B0-2762-4926-497ACF267434}"/>
              </a:ext>
            </a:extLst>
          </p:cNvPr>
          <p:cNvSpPr>
            <a:spLocks noGrp="1"/>
          </p:cNvSpPr>
          <p:nvPr>
            <p:ph type="title"/>
          </p:nvPr>
        </p:nvSpPr>
        <p:spPr/>
        <p:txBody>
          <a:bodyPr/>
          <a:lstStyle/>
          <a:p>
            <a:r>
              <a:rPr lang="en-US" dirty="0">
                <a:latin typeface="Garamond" panose="02020404030301010803" pitchFamily="18" charset="0"/>
              </a:rPr>
              <a:t>Student Speech – Education Code</a:t>
            </a:r>
          </a:p>
        </p:txBody>
      </p:sp>
      <p:sp>
        <p:nvSpPr>
          <p:cNvPr id="5" name="Content Placeholder 4">
            <a:extLst>
              <a:ext uri="{FF2B5EF4-FFF2-40B4-BE49-F238E27FC236}">
                <a16:creationId xmlns:a16="http://schemas.microsoft.com/office/drawing/2014/main" id="{B0A7091C-548C-9ADE-D40F-C491F486481C}"/>
              </a:ext>
            </a:extLst>
          </p:cNvPr>
          <p:cNvSpPr>
            <a:spLocks noGrp="1"/>
          </p:cNvSpPr>
          <p:nvPr>
            <p:ph idx="1"/>
          </p:nvPr>
        </p:nvSpPr>
        <p:spPr>
          <a:xfrm>
            <a:off x="1981200" y="1828800"/>
            <a:ext cx="8229600" cy="4114800"/>
          </a:xfrm>
        </p:spPr>
        <p:txBody>
          <a:bodyPr/>
          <a:lstStyle/>
          <a:p>
            <a:pPr marL="0" indent="0" eaLnBrk="1" hangingPunct="1">
              <a:buNone/>
            </a:pPr>
            <a:r>
              <a:rPr lang="en-US" sz="2800" dirty="0">
                <a:latin typeface="Garamond" panose="02020404030301010803" pitchFamily="18" charset="0"/>
              </a:rPr>
              <a:t>Section 76120:</a:t>
            </a:r>
          </a:p>
          <a:p>
            <a:pPr eaLnBrk="1" hangingPunct="1"/>
            <a:r>
              <a:rPr lang="en-US" sz="2400" dirty="0">
                <a:latin typeface="Garamond" panose="02020404030301010803" pitchFamily="18" charset="0"/>
              </a:rPr>
              <a:t>Board “shall adopt rules and regulations relating to the exercise of free expression by students upon the premises of each community college maintained by the district,” including “reasonable provisions for the time, place, and manner of conducting such activities.”</a:t>
            </a:r>
          </a:p>
          <a:p>
            <a:pPr eaLnBrk="1" hangingPunct="1"/>
            <a:r>
              <a:rPr lang="en-US" sz="2400" dirty="0">
                <a:latin typeface="Garamond" panose="02020404030301010803" pitchFamily="18" charset="0"/>
              </a:rPr>
              <a:t>Rules and regulations shall not prohibit students’ exercise of free expression, unless expression is obscenity, defamation, or incitement creating “clear and present danger” of unlawful acts or “substantial disruption of the orderly operation of the community college.” (</a:t>
            </a:r>
            <a:r>
              <a:rPr lang="en-US" sz="2400" i="1" dirty="0">
                <a:latin typeface="Garamond" panose="02020404030301010803" pitchFamily="18" charset="0"/>
              </a:rPr>
              <a:t>Tinker</a:t>
            </a:r>
            <a:r>
              <a:rPr lang="en-US" sz="2400" dirty="0">
                <a:latin typeface="Garamond" panose="02020404030301010803" pitchFamily="18" charset="0"/>
              </a:rPr>
              <a:t> standard)</a:t>
            </a:r>
          </a:p>
        </p:txBody>
      </p:sp>
    </p:spTree>
    <p:extLst>
      <p:ext uri="{BB962C8B-B14F-4D97-AF65-F5344CB8AC3E}">
        <p14:creationId xmlns:p14="http://schemas.microsoft.com/office/powerpoint/2010/main" val="331663219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7CC424-D0B0-2762-4926-497ACF267434}"/>
              </a:ext>
            </a:extLst>
          </p:cNvPr>
          <p:cNvSpPr>
            <a:spLocks noGrp="1"/>
          </p:cNvSpPr>
          <p:nvPr>
            <p:ph type="title"/>
          </p:nvPr>
        </p:nvSpPr>
        <p:spPr/>
        <p:txBody>
          <a:bodyPr/>
          <a:lstStyle/>
          <a:p>
            <a:r>
              <a:rPr lang="en-US" dirty="0">
                <a:latin typeface="Garamond" panose="02020404030301010803" pitchFamily="18" charset="0"/>
              </a:rPr>
              <a:t>“Substantial Disruption”</a:t>
            </a:r>
          </a:p>
        </p:txBody>
      </p:sp>
      <p:sp>
        <p:nvSpPr>
          <p:cNvPr id="5" name="Content Placeholder 4">
            <a:extLst>
              <a:ext uri="{FF2B5EF4-FFF2-40B4-BE49-F238E27FC236}">
                <a16:creationId xmlns:a16="http://schemas.microsoft.com/office/drawing/2014/main" id="{B0A7091C-548C-9ADE-D40F-C491F486481C}"/>
              </a:ext>
            </a:extLst>
          </p:cNvPr>
          <p:cNvSpPr>
            <a:spLocks noGrp="1"/>
          </p:cNvSpPr>
          <p:nvPr>
            <p:ph idx="1"/>
          </p:nvPr>
        </p:nvSpPr>
        <p:spPr>
          <a:xfrm>
            <a:off x="1981200" y="2133600"/>
            <a:ext cx="8229600" cy="4114800"/>
          </a:xfrm>
        </p:spPr>
        <p:txBody>
          <a:bodyPr/>
          <a:lstStyle/>
          <a:p>
            <a:pPr marL="342900" lvl="1" indent="-342900">
              <a:spcBef>
                <a:spcPts val="1200"/>
              </a:spcBef>
              <a:buSzPct val="110000"/>
              <a:buFont typeface="Arial" panose="020B0604020202020204" pitchFamily="34" charset="0"/>
              <a:buChar char="•"/>
              <a:tabLst>
                <a:tab pos="914400" algn="l"/>
              </a:tabLst>
            </a:pPr>
            <a:r>
              <a:rPr lang="en-US" sz="2800" dirty="0">
                <a:solidFill>
                  <a:srgbClr val="000000"/>
                </a:solidFill>
                <a:latin typeface="Garamond" panose="02020404030301010803" pitchFamily="18" charset="0"/>
              </a:rPr>
              <a:t>Evidence sufficiently forecasts “substantial disruption of or material interference with school activities” or shows an invasion of “the rights of other students to be secure and to be let alone”</a:t>
            </a:r>
          </a:p>
          <a:p>
            <a:pPr marL="342900" lvl="1" indent="-342900">
              <a:spcBef>
                <a:spcPts val="1200"/>
              </a:spcBef>
              <a:buSzPct val="110000"/>
              <a:buFont typeface="Arial" panose="020B0604020202020204" pitchFamily="34" charset="0"/>
              <a:buChar char="•"/>
              <a:tabLst>
                <a:tab pos="914400" algn="l"/>
              </a:tabLst>
            </a:pPr>
            <a:r>
              <a:rPr lang="en-US" sz="2800" dirty="0">
                <a:solidFill>
                  <a:srgbClr val="000000"/>
                </a:solidFill>
                <a:latin typeface="Garamond" panose="02020404030301010803" pitchFamily="18" charset="0"/>
              </a:rPr>
              <a:t>Actual disruption is not needed, but undifferentiated fear is not enough; need a well-founded expectation of disruption</a:t>
            </a:r>
          </a:p>
        </p:txBody>
      </p:sp>
    </p:spTree>
    <p:extLst>
      <p:ext uri="{BB962C8B-B14F-4D97-AF65-F5344CB8AC3E}">
        <p14:creationId xmlns:p14="http://schemas.microsoft.com/office/powerpoint/2010/main" val="46753541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D8F9FD-D748-4FD2-7882-1D0E95C7C3D4}"/>
              </a:ext>
            </a:extLst>
          </p:cNvPr>
          <p:cNvSpPr>
            <a:spLocks noGrp="1"/>
          </p:cNvSpPr>
          <p:nvPr>
            <p:ph sz="half" idx="1"/>
          </p:nvPr>
        </p:nvSpPr>
        <p:spPr>
          <a:xfrm>
            <a:off x="4076700" y="1981200"/>
            <a:ext cx="4038600" cy="1905000"/>
          </a:xfrm>
        </p:spPr>
        <p:txBody>
          <a:bodyPr/>
          <a:lstStyle/>
          <a:p>
            <a:pPr marL="0" indent="0" algn="ctr">
              <a:buNone/>
            </a:pPr>
            <a:r>
              <a:rPr lang="en-US" sz="5400" b="1" dirty="0">
                <a:latin typeface="Garamond" panose="02020404030301010803" pitchFamily="18" charset="0"/>
              </a:rPr>
              <a:t>Speech by Employees</a:t>
            </a:r>
            <a:endParaRPr lang="en-US" sz="2800" b="1" dirty="0">
              <a:latin typeface="Garamond" panose="02020404030301010803" pitchFamily="18" charset="0"/>
            </a:endParaRPr>
          </a:p>
        </p:txBody>
      </p:sp>
    </p:spTree>
    <p:extLst>
      <p:ext uri="{BB962C8B-B14F-4D97-AF65-F5344CB8AC3E}">
        <p14:creationId xmlns:p14="http://schemas.microsoft.com/office/powerpoint/2010/main" val="349710448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E947-F4BE-E633-4B8A-2038090223E4}"/>
              </a:ext>
            </a:extLst>
          </p:cNvPr>
          <p:cNvSpPr>
            <a:spLocks noGrp="1"/>
          </p:cNvSpPr>
          <p:nvPr>
            <p:ph type="title"/>
          </p:nvPr>
        </p:nvSpPr>
        <p:spPr/>
        <p:txBody>
          <a:bodyPr/>
          <a:lstStyle/>
          <a:p>
            <a:r>
              <a:rPr lang="en-US" dirty="0">
                <a:latin typeface="Garamond" panose="02020404030301010803" pitchFamily="18" charset="0"/>
              </a:rPr>
              <a:t>What happens when…</a:t>
            </a:r>
          </a:p>
        </p:txBody>
      </p:sp>
      <p:sp>
        <p:nvSpPr>
          <p:cNvPr id="3" name="Content Placeholder 2">
            <a:extLst>
              <a:ext uri="{FF2B5EF4-FFF2-40B4-BE49-F238E27FC236}">
                <a16:creationId xmlns:a16="http://schemas.microsoft.com/office/drawing/2014/main" id="{2B51193A-6659-B9E9-9247-88FB59C75C70}"/>
              </a:ext>
            </a:extLst>
          </p:cNvPr>
          <p:cNvSpPr>
            <a:spLocks noGrp="1"/>
          </p:cNvSpPr>
          <p:nvPr>
            <p:ph idx="1"/>
          </p:nvPr>
        </p:nvSpPr>
        <p:spPr>
          <a:xfrm>
            <a:off x="2514600" y="2590800"/>
            <a:ext cx="7696200" cy="3581400"/>
          </a:xfrm>
        </p:spPr>
        <p:txBody>
          <a:bodyPr/>
          <a:lstStyle/>
          <a:p>
            <a:pPr marL="0" indent="0">
              <a:buNone/>
            </a:pPr>
            <a:r>
              <a:rPr lang="en-US" sz="4000" dirty="0">
                <a:latin typeface="Garamond" panose="02020404030301010803" pitchFamily="18" charset="0"/>
              </a:rPr>
              <a:t>A faculty member refuses to use the preferred pronouns of a student in their class?</a:t>
            </a:r>
          </a:p>
        </p:txBody>
      </p:sp>
    </p:spTree>
    <p:extLst>
      <p:ext uri="{BB962C8B-B14F-4D97-AF65-F5344CB8AC3E}">
        <p14:creationId xmlns:p14="http://schemas.microsoft.com/office/powerpoint/2010/main" val="170909734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7CC424-D0B0-2762-4926-497ACF267434}"/>
              </a:ext>
            </a:extLst>
          </p:cNvPr>
          <p:cNvSpPr>
            <a:spLocks noGrp="1"/>
          </p:cNvSpPr>
          <p:nvPr>
            <p:ph type="title"/>
          </p:nvPr>
        </p:nvSpPr>
        <p:spPr/>
        <p:txBody>
          <a:bodyPr/>
          <a:lstStyle/>
          <a:p>
            <a:r>
              <a:rPr lang="en-US" dirty="0">
                <a:latin typeface="Garamond" panose="02020404030301010803" pitchFamily="18" charset="0"/>
              </a:rPr>
              <a:t>Employee First Amendment Analysis</a:t>
            </a:r>
          </a:p>
        </p:txBody>
      </p:sp>
      <p:sp>
        <p:nvSpPr>
          <p:cNvPr id="5" name="Content Placeholder 4">
            <a:extLst>
              <a:ext uri="{FF2B5EF4-FFF2-40B4-BE49-F238E27FC236}">
                <a16:creationId xmlns:a16="http://schemas.microsoft.com/office/drawing/2014/main" id="{B0A7091C-548C-9ADE-D40F-C491F486481C}"/>
              </a:ext>
            </a:extLst>
          </p:cNvPr>
          <p:cNvSpPr>
            <a:spLocks noGrp="1"/>
          </p:cNvSpPr>
          <p:nvPr>
            <p:ph idx="1"/>
          </p:nvPr>
        </p:nvSpPr>
        <p:spPr>
          <a:xfrm>
            <a:off x="1981200" y="1752600"/>
            <a:ext cx="8229600" cy="4114800"/>
          </a:xfrm>
        </p:spPr>
        <p:txBody>
          <a:bodyPr/>
          <a:lstStyle/>
          <a:p>
            <a:pPr marL="0" indent="0">
              <a:buNone/>
            </a:pPr>
            <a:r>
              <a:rPr lang="en-US" sz="2700" b="1" dirty="0">
                <a:latin typeface="Garamond" panose="02020404030301010803" pitchFamily="18" charset="0"/>
              </a:rPr>
              <a:t>The </a:t>
            </a:r>
            <a:r>
              <a:rPr lang="en-US" sz="2700" b="1" i="1" dirty="0">
                <a:latin typeface="Garamond" panose="02020404030301010803" pitchFamily="18" charset="0"/>
              </a:rPr>
              <a:t>Pickering </a:t>
            </a:r>
            <a:r>
              <a:rPr lang="en-US" sz="2700" b="1" dirty="0">
                <a:latin typeface="Garamond" panose="02020404030301010803" pitchFamily="18" charset="0"/>
              </a:rPr>
              <a:t>Test:</a:t>
            </a:r>
          </a:p>
          <a:p>
            <a:r>
              <a:rPr lang="en-US" sz="2700" dirty="0">
                <a:latin typeface="Garamond" panose="02020404030301010803" pitchFamily="18" charset="0"/>
              </a:rPr>
              <a:t>Was the speech on matter of public concern, as opposed to a personal employment grievance?</a:t>
            </a:r>
          </a:p>
          <a:p>
            <a:r>
              <a:rPr lang="en-US" sz="2700" dirty="0">
                <a:latin typeface="Garamond" panose="02020404030301010803" pitchFamily="18" charset="0"/>
              </a:rPr>
              <a:t>If a matter of public concern, was the employee speaking as private citizen, and not pursuant to official duties?</a:t>
            </a:r>
          </a:p>
          <a:p>
            <a:r>
              <a:rPr lang="en-US" sz="2700" dirty="0">
                <a:latin typeface="Garamond" panose="02020404030301010803" pitchFamily="18" charset="0"/>
              </a:rPr>
              <a:t>If speaking as a citizen on a matter of public concern, was the speech was a substantial motivating factor in an adverse employment action against the employee?</a:t>
            </a:r>
          </a:p>
        </p:txBody>
      </p:sp>
    </p:spTree>
    <p:extLst>
      <p:ext uri="{BB962C8B-B14F-4D97-AF65-F5344CB8AC3E}">
        <p14:creationId xmlns:p14="http://schemas.microsoft.com/office/powerpoint/2010/main" val="391573652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7CC424-D0B0-2762-4926-497ACF267434}"/>
              </a:ext>
            </a:extLst>
          </p:cNvPr>
          <p:cNvSpPr>
            <a:spLocks noGrp="1"/>
          </p:cNvSpPr>
          <p:nvPr>
            <p:ph type="title"/>
          </p:nvPr>
        </p:nvSpPr>
        <p:spPr>
          <a:xfrm>
            <a:off x="609600" y="84138"/>
            <a:ext cx="10972800" cy="830262"/>
          </a:xfrm>
        </p:spPr>
        <p:txBody>
          <a:bodyPr/>
          <a:lstStyle/>
          <a:p>
            <a:r>
              <a:rPr lang="en-US" dirty="0">
                <a:latin typeface="Garamond" panose="02020404030301010803" pitchFamily="18" charset="0"/>
              </a:rPr>
              <a:t>In the News…</a:t>
            </a:r>
          </a:p>
        </p:txBody>
      </p:sp>
      <p:sp>
        <p:nvSpPr>
          <p:cNvPr id="10" name="TextBox 9">
            <a:extLst>
              <a:ext uri="{FF2B5EF4-FFF2-40B4-BE49-F238E27FC236}">
                <a16:creationId xmlns:a16="http://schemas.microsoft.com/office/drawing/2014/main" id="{7952D7A4-975F-5214-D7B2-E3C1D9C00FD8}"/>
              </a:ext>
            </a:extLst>
          </p:cNvPr>
          <p:cNvSpPr txBox="1"/>
          <p:nvPr/>
        </p:nvSpPr>
        <p:spPr>
          <a:xfrm>
            <a:off x="2362200" y="4953000"/>
            <a:ext cx="4572000" cy="800219"/>
          </a:xfrm>
          <a:prstGeom prst="rect">
            <a:avLst/>
          </a:prstGeom>
          <a:noFill/>
        </p:spPr>
        <p:txBody>
          <a:bodyPr wrap="square">
            <a:spAutoFit/>
          </a:bodyPr>
          <a:lstStyle/>
          <a:p>
            <a:r>
              <a:rPr lang="en-US" b="0" i="0" dirty="0">
                <a:solidFill>
                  <a:srgbClr val="777777"/>
                </a:solidFill>
                <a:effectLst/>
                <a:latin typeface="Garamond" panose="02020404030301010803" pitchFamily="18" charset="0"/>
              </a:rPr>
              <a:t>by </a:t>
            </a:r>
            <a:r>
              <a:rPr lang="en-US" b="1" i="0" dirty="0">
                <a:solidFill>
                  <a:srgbClr val="777777"/>
                </a:solidFill>
                <a:effectLst/>
                <a:latin typeface="Garamond" panose="02020404030301010803" pitchFamily="18" charset="0"/>
              </a:rPr>
              <a:t>Aaron </a:t>
            </a:r>
            <a:r>
              <a:rPr lang="en-US" b="1" i="0" dirty="0" err="1">
                <a:solidFill>
                  <a:srgbClr val="777777"/>
                </a:solidFill>
                <a:effectLst/>
                <a:latin typeface="Garamond" panose="02020404030301010803" pitchFamily="18" charset="0"/>
              </a:rPr>
              <a:t>Sibarium</a:t>
            </a:r>
            <a:endParaRPr lang="en-US" b="1" i="0" u="none" strike="noStrike" dirty="0">
              <a:solidFill>
                <a:srgbClr val="777777"/>
              </a:solidFill>
              <a:effectLst/>
              <a:latin typeface="Garamond" panose="02020404030301010803" pitchFamily="18" charset="0"/>
            </a:endParaRPr>
          </a:p>
          <a:p>
            <a:r>
              <a:rPr lang="en-US" sz="1400" dirty="0">
                <a:solidFill>
                  <a:srgbClr val="777777"/>
                </a:solidFill>
                <a:latin typeface="Garamond" panose="02020404030301010803" pitchFamily="18" charset="0"/>
              </a:rPr>
              <a:t>The Washington Free Beacon</a:t>
            </a:r>
          </a:p>
          <a:p>
            <a:r>
              <a:rPr lang="en-US" sz="1400" dirty="0">
                <a:solidFill>
                  <a:srgbClr val="777777"/>
                </a:solidFill>
                <a:latin typeface="Garamond" panose="02020404030301010803" pitchFamily="18" charset="0"/>
              </a:rPr>
              <a:t>Updated Jan 16, 2025</a:t>
            </a:r>
            <a:endParaRPr lang="en-US" sz="1400" dirty="0">
              <a:latin typeface="Garamond" panose="02020404030301010803" pitchFamily="18" charset="0"/>
            </a:endParaRPr>
          </a:p>
        </p:txBody>
      </p:sp>
      <p:sp>
        <p:nvSpPr>
          <p:cNvPr id="5" name="TextBox 4">
            <a:extLst>
              <a:ext uri="{FF2B5EF4-FFF2-40B4-BE49-F238E27FC236}">
                <a16:creationId xmlns:a16="http://schemas.microsoft.com/office/drawing/2014/main" id="{C26186C4-165A-7B77-2863-FA3CDBFA9F35}"/>
              </a:ext>
            </a:extLst>
          </p:cNvPr>
          <p:cNvSpPr txBox="1"/>
          <p:nvPr/>
        </p:nvSpPr>
        <p:spPr>
          <a:xfrm>
            <a:off x="1904999" y="1905000"/>
            <a:ext cx="7084173" cy="1692771"/>
          </a:xfrm>
          <a:prstGeom prst="rect">
            <a:avLst/>
          </a:prstGeom>
          <a:noFill/>
        </p:spPr>
        <p:txBody>
          <a:bodyPr wrap="square">
            <a:spAutoFit/>
          </a:bodyPr>
          <a:lstStyle/>
          <a:p>
            <a:pPr algn="l"/>
            <a:r>
              <a:rPr lang="en-US" sz="2800" b="1" dirty="0">
                <a:latin typeface="Roboto" panose="02000000000000000000" pitchFamily="2" charset="0"/>
              </a:rPr>
              <a:t>Penn Professor's Fight for Free Speech Heads to Federal Court</a:t>
            </a:r>
          </a:p>
          <a:p>
            <a:pPr algn="l"/>
            <a:r>
              <a:rPr lang="en-US" sz="1600" dirty="0">
                <a:solidFill>
                  <a:srgbClr val="000000"/>
                </a:solidFill>
                <a:latin typeface="Roboto" panose="02000000000000000000" pitchFamily="2" charset="0"/>
              </a:rPr>
              <a:t>Amy Wax is suing the Ivy League school for race discrimination, arguing that the university cracks down on speech unevenly depending on which group it offends</a:t>
            </a:r>
          </a:p>
        </p:txBody>
      </p:sp>
      <p:sp>
        <p:nvSpPr>
          <p:cNvPr id="7" name="TextBox 6">
            <a:extLst>
              <a:ext uri="{FF2B5EF4-FFF2-40B4-BE49-F238E27FC236}">
                <a16:creationId xmlns:a16="http://schemas.microsoft.com/office/drawing/2014/main" id="{A278E082-5613-399E-9560-ED36B878B78F}"/>
              </a:ext>
            </a:extLst>
          </p:cNvPr>
          <p:cNvSpPr txBox="1"/>
          <p:nvPr/>
        </p:nvSpPr>
        <p:spPr>
          <a:xfrm>
            <a:off x="1905001" y="3622987"/>
            <a:ext cx="8077199" cy="1169551"/>
          </a:xfrm>
          <a:prstGeom prst="rect">
            <a:avLst/>
          </a:prstGeom>
          <a:noFill/>
        </p:spPr>
        <p:txBody>
          <a:bodyPr wrap="square">
            <a:spAutoFit/>
          </a:bodyPr>
          <a:lstStyle/>
          <a:p>
            <a:r>
              <a:rPr lang="en-US" sz="1400" dirty="0">
                <a:solidFill>
                  <a:srgbClr val="000000"/>
                </a:solidFill>
                <a:latin typeface="Karla" pitchFamily="2" charset="0"/>
              </a:rPr>
              <a:t>The complaint advances a novel legal theory that could have major implications for universities as they brace for the incoming Trump administration. Wax argues that Penn engaged in race discrimination by punishing speech that offended racial minorities but not speech that offended Jews, citing a litany of cases in which the school declined to discipline professors who deployed anti-Semitic tropes and called for the destruction of Israel.</a:t>
            </a:r>
            <a:endParaRPr lang="en-US" sz="1400" dirty="0"/>
          </a:p>
        </p:txBody>
      </p:sp>
    </p:spTree>
    <p:extLst>
      <p:ext uri="{BB962C8B-B14F-4D97-AF65-F5344CB8AC3E}">
        <p14:creationId xmlns:p14="http://schemas.microsoft.com/office/powerpoint/2010/main" val="334727763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7CC424-D0B0-2762-4926-497ACF267434}"/>
              </a:ext>
            </a:extLst>
          </p:cNvPr>
          <p:cNvSpPr>
            <a:spLocks noGrp="1"/>
          </p:cNvSpPr>
          <p:nvPr>
            <p:ph type="title"/>
          </p:nvPr>
        </p:nvSpPr>
        <p:spPr/>
        <p:txBody>
          <a:bodyPr/>
          <a:lstStyle/>
          <a:p>
            <a:r>
              <a:rPr lang="en-US" dirty="0">
                <a:latin typeface="Garamond" panose="02020404030301010803" pitchFamily="18" charset="0"/>
              </a:rPr>
              <a:t>Employee First Amendment Analysis</a:t>
            </a:r>
          </a:p>
        </p:txBody>
      </p:sp>
      <p:sp>
        <p:nvSpPr>
          <p:cNvPr id="5" name="Content Placeholder 4">
            <a:extLst>
              <a:ext uri="{FF2B5EF4-FFF2-40B4-BE49-F238E27FC236}">
                <a16:creationId xmlns:a16="http://schemas.microsoft.com/office/drawing/2014/main" id="{B0A7091C-548C-9ADE-D40F-C491F486481C}"/>
              </a:ext>
            </a:extLst>
          </p:cNvPr>
          <p:cNvSpPr>
            <a:spLocks noGrp="1"/>
          </p:cNvSpPr>
          <p:nvPr>
            <p:ph idx="1"/>
          </p:nvPr>
        </p:nvSpPr>
        <p:spPr>
          <a:xfrm>
            <a:off x="1981200" y="1905000"/>
            <a:ext cx="8229600" cy="4114800"/>
          </a:xfrm>
        </p:spPr>
        <p:txBody>
          <a:bodyPr/>
          <a:lstStyle/>
          <a:p>
            <a:r>
              <a:rPr lang="en-US" sz="2700" dirty="0">
                <a:latin typeface="Garamond" panose="02020404030301010803" pitchFamily="18" charset="0"/>
              </a:rPr>
              <a:t>If the employee was speaking as a citizen on a matter of public concern, and the speech was a substantial motivating factor in an adverse employment action against the employee, the employment action is upheld if, under the circumstances, the employer’s interest in the efficient delivery of public services performed through its employees outweighs the employee’s interest in speech.</a:t>
            </a:r>
          </a:p>
          <a:p>
            <a:r>
              <a:rPr lang="en-US" sz="2700" dirty="0">
                <a:latin typeface="Garamond" panose="02020404030301010803" pitchFamily="18" charset="0"/>
              </a:rPr>
              <a:t>Balancing test, and a case-by-case analysis.</a:t>
            </a:r>
          </a:p>
          <a:p>
            <a:pPr marL="0" indent="0">
              <a:buNone/>
            </a:pPr>
            <a:endParaRPr lang="en-US" sz="2700" dirty="0">
              <a:latin typeface="Garamond" panose="02020404030301010803" pitchFamily="18" charset="0"/>
            </a:endParaRPr>
          </a:p>
        </p:txBody>
      </p:sp>
    </p:spTree>
    <p:extLst>
      <p:ext uri="{BB962C8B-B14F-4D97-AF65-F5344CB8AC3E}">
        <p14:creationId xmlns:p14="http://schemas.microsoft.com/office/powerpoint/2010/main" val="84117308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7CC424-D0B0-2762-4926-497ACF267434}"/>
              </a:ext>
            </a:extLst>
          </p:cNvPr>
          <p:cNvSpPr>
            <a:spLocks noGrp="1"/>
          </p:cNvSpPr>
          <p:nvPr>
            <p:ph type="title"/>
          </p:nvPr>
        </p:nvSpPr>
        <p:spPr/>
        <p:txBody>
          <a:bodyPr/>
          <a:lstStyle/>
          <a:p>
            <a:r>
              <a:rPr lang="en-US" dirty="0">
                <a:latin typeface="Garamond" panose="02020404030301010803" pitchFamily="18" charset="0"/>
              </a:rPr>
              <a:t>What About Academic Freedom?</a:t>
            </a:r>
          </a:p>
        </p:txBody>
      </p:sp>
      <p:sp>
        <p:nvSpPr>
          <p:cNvPr id="5" name="Content Placeholder 4">
            <a:extLst>
              <a:ext uri="{FF2B5EF4-FFF2-40B4-BE49-F238E27FC236}">
                <a16:creationId xmlns:a16="http://schemas.microsoft.com/office/drawing/2014/main" id="{B0A7091C-548C-9ADE-D40F-C491F486481C}"/>
              </a:ext>
            </a:extLst>
          </p:cNvPr>
          <p:cNvSpPr>
            <a:spLocks noGrp="1"/>
          </p:cNvSpPr>
          <p:nvPr>
            <p:ph idx="1"/>
          </p:nvPr>
        </p:nvSpPr>
        <p:spPr>
          <a:xfrm>
            <a:off x="1981200" y="1905000"/>
            <a:ext cx="8229600" cy="4114800"/>
          </a:xfrm>
        </p:spPr>
        <p:txBody>
          <a:bodyPr/>
          <a:lstStyle/>
          <a:p>
            <a:pPr algn="just">
              <a:spcBef>
                <a:spcPts val="1200"/>
              </a:spcBef>
            </a:pPr>
            <a:r>
              <a:rPr lang="en-US" sz="2400" i="1" dirty="0">
                <a:latin typeface="Garamond" panose="02020404030301010803" pitchFamily="18" charset="0"/>
              </a:rPr>
              <a:t>Pickering</a:t>
            </a:r>
            <a:r>
              <a:rPr lang="en-US" sz="2400" dirty="0">
                <a:latin typeface="Garamond" panose="02020404030301010803" pitchFamily="18" charset="0"/>
              </a:rPr>
              <a:t> test applies to public university professor’s speech related to scholarship or teaching.</a:t>
            </a:r>
            <a:r>
              <a:rPr lang="en-US" sz="2400" i="1" dirty="0">
                <a:latin typeface="Garamond" panose="02020404030301010803" pitchFamily="18" charset="0"/>
              </a:rPr>
              <a:t> Demers v. Austin</a:t>
            </a:r>
            <a:r>
              <a:rPr lang="en-US" sz="2400" dirty="0">
                <a:latin typeface="Garamond" panose="02020404030301010803" pitchFamily="18" charset="0"/>
              </a:rPr>
              <a:t> (9th Cir., 2014) 746 F.3d 402 -- The employee’s speech is protected when it is on a matter of public concern, and when the employee's interest “in commenting upon matters of public concern” outweighs “the interest of the State, as an employer, in promoting the efficiency of the public services it performs through its employees.”</a:t>
            </a:r>
          </a:p>
          <a:p>
            <a:pPr algn="just">
              <a:spcBef>
                <a:spcPct val="0"/>
              </a:spcBef>
            </a:pPr>
            <a:r>
              <a:rPr lang="en-US" sz="2400" dirty="0">
                <a:latin typeface="Garamond" panose="02020404030301010803" pitchFamily="18" charset="0"/>
              </a:rPr>
              <a:t>In other words, a teacher or professor’s speech related to scholarship or teaching is never deemed not pursuant to official duties.</a:t>
            </a:r>
          </a:p>
        </p:txBody>
      </p:sp>
    </p:spTree>
    <p:extLst>
      <p:ext uri="{BB962C8B-B14F-4D97-AF65-F5344CB8AC3E}">
        <p14:creationId xmlns:p14="http://schemas.microsoft.com/office/powerpoint/2010/main" val="328537963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D8F9FD-D748-4FD2-7882-1D0E95C7C3D4}"/>
              </a:ext>
            </a:extLst>
          </p:cNvPr>
          <p:cNvSpPr>
            <a:spLocks noGrp="1"/>
          </p:cNvSpPr>
          <p:nvPr>
            <p:ph sz="half" idx="1"/>
          </p:nvPr>
        </p:nvSpPr>
        <p:spPr>
          <a:xfrm>
            <a:off x="3733800" y="1981200"/>
            <a:ext cx="4686300" cy="1905000"/>
          </a:xfrm>
        </p:spPr>
        <p:txBody>
          <a:bodyPr/>
          <a:lstStyle/>
          <a:p>
            <a:pPr marL="0" indent="0" algn="ctr">
              <a:buNone/>
            </a:pPr>
            <a:r>
              <a:rPr lang="en-US" sz="6000" b="1" dirty="0">
                <a:latin typeface="Garamond" panose="02020404030301010803" pitchFamily="18" charset="0"/>
              </a:rPr>
              <a:t>Some</a:t>
            </a:r>
            <a:br>
              <a:rPr lang="en-US" sz="6000" b="1" dirty="0">
                <a:latin typeface="Garamond" panose="02020404030301010803" pitchFamily="18" charset="0"/>
              </a:rPr>
            </a:br>
            <a:r>
              <a:rPr lang="en-US" sz="6000" b="1" dirty="0">
                <a:latin typeface="Garamond" panose="02020404030301010803" pitchFamily="18" charset="0"/>
              </a:rPr>
              <a:t>Case Studies</a:t>
            </a:r>
            <a:endParaRPr lang="en-US" sz="3200" b="1" dirty="0">
              <a:latin typeface="Garamond" panose="02020404030301010803" pitchFamily="18" charset="0"/>
            </a:endParaRPr>
          </a:p>
        </p:txBody>
      </p:sp>
    </p:spTree>
    <p:extLst>
      <p:ext uri="{BB962C8B-B14F-4D97-AF65-F5344CB8AC3E}">
        <p14:creationId xmlns:p14="http://schemas.microsoft.com/office/powerpoint/2010/main" val="365096959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7CC424-D0B0-2762-4926-497ACF267434}"/>
              </a:ext>
            </a:extLst>
          </p:cNvPr>
          <p:cNvSpPr>
            <a:spLocks noGrp="1"/>
          </p:cNvSpPr>
          <p:nvPr>
            <p:ph type="title"/>
          </p:nvPr>
        </p:nvSpPr>
        <p:spPr/>
        <p:txBody>
          <a:bodyPr/>
          <a:lstStyle/>
          <a:p>
            <a:r>
              <a:rPr lang="en-US" sz="3400" i="1" dirty="0">
                <a:latin typeface="Garamond" panose="02020404030301010803" pitchFamily="18" charset="0"/>
              </a:rPr>
              <a:t>Rodriguez v. Maricopa County CCD</a:t>
            </a:r>
            <a:r>
              <a:rPr lang="en-US" sz="3400" dirty="0">
                <a:latin typeface="Garamond" panose="02020404030301010803" pitchFamily="18" charset="0"/>
              </a:rPr>
              <a:t> (2009)</a:t>
            </a:r>
            <a:endParaRPr lang="en-US" sz="3400" i="1" dirty="0">
              <a:latin typeface="Garamond" panose="02020404030301010803" pitchFamily="18" charset="0"/>
            </a:endParaRPr>
          </a:p>
        </p:txBody>
      </p:sp>
      <p:sp>
        <p:nvSpPr>
          <p:cNvPr id="5" name="Content Placeholder 4">
            <a:extLst>
              <a:ext uri="{FF2B5EF4-FFF2-40B4-BE49-F238E27FC236}">
                <a16:creationId xmlns:a16="http://schemas.microsoft.com/office/drawing/2014/main" id="{B0A7091C-548C-9ADE-D40F-C491F486481C}"/>
              </a:ext>
            </a:extLst>
          </p:cNvPr>
          <p:cNvSpPr>
            <a:spLocks noGrp="1"/>
          </p:cNvSpPr>
          <p:nvPr>
            <p:ph idx="1"/>
          </p:nvPr>
        </p:nvSpPr>
        <p:spPr>
          <a:xfrm>
            <a:off x="1295400" y="1905000"/>
            <a:ext cx="9448800" cy="4495800"/>
          </a:xfrm>
        </p:spPr>
        <p:txBody>
          <a:bodyPr/>
          <a:lstStyle/>
          <a:p>
            <a:r>
              <a:rPr lang="en-US" sz="3100" dirty="0">
                <a:latin typeface="Garamond" panose="02020404030301010803" pitchFamily="18" charset="0"/>
              </a:rPr>
              <a:t>“We consider the interplay between the First Amendment and the right to be free of workplace harassment on the basis of protected status.”</a:t>
            </a:r>
          </a:p>
          <a:p>
            <a:r>
              <a:rPr lang="en-US" sz="3100" dirty="0">
                <a:latin typeface="Garamond" panose="02020404030301010803" pitchFamily="18" charset="0"/>
              </a:rPr>
              <a:t>Math professor sent three racially-charged emails over a distribution email list maintained by the district, received by every district employee.</a:t>
            </a:r>
          </a:p>
          <a:p>
            <a:endParaRPr lang="en-US" sz="3100" dirty="0">
              <a:latin typeface="Garamond" panose="02020404030301010803" pitchFamily="18" charset="0"/>
            </a:endParaRPr>
          </a:p>
        </p:txBody>
      </p:sp>
    </p:spTree>
    <p:extLst>
      <p:ext uri="{BB962C8B-B14F-4D97-AF65-F5344CB8AC3E}">
        <p14:creationId xmlns:p14="http://schemas.microsoft.com/office/powerpoint/2010/main" val="265989130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7CC424-D0B0-2762-4926-497ACF267434}"/>
              </a:ext>
            </a:extLst>
          </p:cNvPr>
          <p:cNvSpPr>
            <a:spLocks noGrp="1"/>
          </p:cNvSpPr>
          <p:nvPr>
            <p:ph type="title"/>
          </p:nvPr>
        </p:nvSpPr>
        <p:spPr/>
        <p:txBody>
          <a:bodyPr/>
          <a:lstStyle/>
          <a:p>
            <a:r>
              <a:rPr lang="en-US" sz="3400" i="1" dirty="0">
                <a:latin typeface="Garamond" panose="02020404030301010803" pitchFamily="18" charset="0"/>
              </a:rPr>
              <a:t>Rodriguez v. Maricopa County CCD</a:t>
            </a:r>
            <a:r>
              <a:rPr lang="en-US" sz="3400" dirty="0">
                <a:latin typeface="Garamond" panose="02020404030301010803" pitchFamily="18" charset="0"/>
              </a:rPr>
              <a:t> (2009)</a:t>
            </a:r>
            <a:endParaRPr lang="en-US" sz="3400" i="1" dirty="0">
              <a:latin typeface="Garamond" panose="02020404030301010803" pitchFamily="18" charset="0"/>
            </a:endParaRPr>
          </a:p>
        </p:txBody>
      </p:sp>
      <p:sp>
        <p:nvSpPr>
          <p:cNvPr id="5" name="Content Placeholder 4">
            <a:extLst>
              <a:ext uri="{FF2B5EF4-FFF2-40B4-BE49-F238E27FC236}">
                <a16:creationId xmlns:a16="http://schemas.microsoft.com/office/drawing/2014/main" id="{B0A7091C-548C-9ADE-D40F-C491F486481C}"/>
              </a:ext>
            </a:extLst>
          </p:cNvPr>
          <p:cNvSpPr>
            <a:spLocks noGrp="1"/>
          </p:cNvSpPr>
          <p:nvPr>
            <p:ph idx="1"/>
          </p:nvPr>
        </p:nvSpPr>
        <p:spPr>
          <a:xfrm>
            <a:off x="1219200" y="1600200"/>
            <a:ext cx="10134600" cy="4876800"/>
          </a:xfrm>
        </p:spPr>
        <p:txBody>
          <a:bodyPr/>
          <a:lstStyle/>
          <a:p>
            <a:pPr marL="0" indent="0">
              <a:buNone/>
            </a:pPr>
            <a:r>
              <a:rPr lang="en-US" sz="2300" dirty="0">
                <a:latin typeface="Garamond" panose="02020404030301010803" pitchFamily="18" charset="0"/>
              </a:rPr>
              <a:t>In the emails:</a:t>
            </a:r>
          </a:p>
          <a:p>
            <a:r>
              <a:rPr lang="en-US" sz="2200" dirty="0">
                <a:latin typeface="Garamond" panose="02020404030301010803" pitchFamily="18" charset="0"/>
              </a:rPr>
              <a:t>“Why is the district endorsing an explicitly racist event?” (Dia de la Raza.)</a:t>
            </a:r>
          </a:p>
          <a:p>
            <a:r>
              <a:rPr lang="en-US" sz="2200" dirty="0">
                <a:latin typeface="Garamond" panose="02020404030301010803" pitchFamily="18" charset="0"/>
              </a:rPr>
              <a:t>“YES! Today's Columbus Day! It's time to acknowledge and celebrate the superiority of Western Civilization.”</a:t>
            </a:r>
          </a:p>
          <a:p>
            <a:r>
              <a:rPr lang="en-US" sz="2200" dirty="0">
                <a:latin typeface="Garamond" panose="02020404030301010803" pitchFamily="18" charset="0"/>
              </a:rPr>
              <a:t>“Native Americans actually committed genocide against the original white-skinned inhabitants of North America.”</a:t>
            </a:r>
          </a:p>
          <a:p>
            <a:r>
              <a:rPr lang="en-US" sz="2200" dirty="0">
                <a:latin typeface="Garamond" panose="02020404030301010803" pitchFamily="18" charset="0"/>
              </a:rPr>
              <a:t>“America did not become the mightiest nation on earth without distinct values and discrimination” and asserted that “[o]</a:t>
            </a:r>
            <a:r>
              <a:rPr lang="en-US" sz="2200" dirty="0" err="1">
                <a:latin typeface="Garamond" panose="02020404030301010803" pitchFamily="18" charset="0"/>
              </a:rPr>
              <a:t>ur</a:t>
            </a:r>
            <a:r>
              <a:rPr lang="en-US" sz="2200" dirty="0">
                <a:latin typeface="Garamond" panose="02020404030301010803" pitchFamily="18" charset="0"/>
              </a:rPr>
              <a:t> survival depends on discrimination.”</a:t>
            </a:r>
          </a:p>
          <a:p>
            <a:r>
              <a:rPr lang="en-US" sz="2200" dirty="0">
                <a:latin typeface="Garamond" panose="02020404030301010803" pitchFamily="18" charset="0"/>
              </a:rPr>
              <a:t>“The only immigration reform imperative is preservation of White majority.”</a:t>
            </a:r>
          </a:p>
        </p:txBody>
      </p:sp>
    </p:spTree>
    <p:extLst>
      <p:ext uri="{BB962C8B-B14F-4D97-AF65-F5344CB8AC3E}">
        <p14:creationId xmlns:p14="http://schemas.microsoft.com/office/powerpoint/2010/main" val="377889273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7CC424-D0B0-2762-4926-497ACF267434}"/>
              </a:ext>
            </a:extLst>
          </p:cNvPr>
          <p:cNvSpPr>
            <a:spLocks noGrp="1"/>
          </p:cNvSpPr>
          <p:nvPr>
            <p:ph type="title"/>
          </p:nvPr>
        </p:nvSpPr>
        <p:spPr/>
        <p:txBody>
          <a:bodyPr/>
          <a:lstStyle/>
          <a:p>
            <a:r>
              <a:rPr lang="en-US" sz="3400" i="1" dirty="0">
                <a:latin typeface="Garamond" panose="02020404030301010803" pitchFamily="18" charset="0"/>
              </a:rPr>
              <a:t>Rodriguez v. Maricopa County CCD</a:t>
            </a:r>
            <a:r>
              <a:rPr lang="en-US" sz="3400" dirty="0">
                <a:latin typeface="Garamond" panose="02020404030301010803" pitchFamily="18" charset="0"/>
              </a:rPr>
              <a:t> (2009)</a:t>
            </a:r>
            <a:endParaRPr lang="en-US" sz="3400" i="1" dirty="0">
              <a:latin typeface="Garamond" panose="02020404030301010803" pitchFamily="18" charset="0"/>
            </a:endParaRPr>
          </a:p>
        </p:txBody>
      </p:sp>
      <p:sp>
        <p:nvSpPr>
          <p:cNvPr id="5" name="Content Placeholder 4">
            <a:extLst>
              <a:ext uri="{FF2B5EF4-FFF2-40B4-BE49-F238E27FC236}">
                <a16:creationId xmlns:a16="http://schemas.microsoft.com/office/drawing/2014/main" id="{B0A7091C-548C-9ADE-D40F-C491F486481C}"/>
              </a:ext>
            </a:extLst>
          </p:cNvPr>
          <p:cNvSpPr>
            <a:spLocks noGrp="1"/>
          </p:cNvSpPr>
          <p:nvPr>
            <p:ph idx="1"/>
          </p:nvPr>
        </p:nvSpPr>
        <p:spPr>
          <a:xfrm>
            <a:off x="1676400" y="2057400"/>
            <a:ext cx="9296400" cy="4114800"/>
          </a:xfrm>
        </p:spPr>
        <p:txBody>
          <a:bodyPr/>
          <a:lstStyle/>
          <a:p>
            <a:r>
              <a:rPr lang="en-US" sz="2900" dirty="0">
                <a:latin typeface="Garamond" panose="02020404030301010803" pitchFamily="18" charset="0"/>
              </a:rPr>
              <a:t>No disciplinary action was taken against the professor.</a:t>
            </a:r>
          </a:p>
          <a:p>
            <a:r>
              <a:rPr lang="en-US" sz="2900" dirty="0">
                <a:latin typeface="Garamond" panose="02020404030301010803" pitchFamily="18" charset="0"/>
              </a:rPr>
              <a:t>No steps were taken to enforce the district’s anti-harassment policy.</a:t>
            </a:r>
          </a:p>
          <a:p>
            <a:r>
              <a:rPr lang="en-US" sz="2900" dirty="0">
                <a:latin typeface="Garamond" panose="02020404030301010803" pitchFamily="18" charset="0"/>
              </a:rPr>
              <a:t>A group of Hispanic employees filed a lawsuit, seeking monetary damages on the ground that the district “failed to take immediate or appropriate steps” to prevent harassing emails.</a:t>
            </a:r>
          </a:p>
        </p:txBody>
      </p:sp>
    </p:spTree>
    <p:extLst>
      <p:ext uri="{BB962C8B-B14F-4D97-AF65-F5344CB8AC3E}">
        <p14:creationId xmlns:p14="http://schemas.microsoft.com/office/powerpoint/2010/main" val="50281090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7CC424-D0B0-2762-4926-497ACF267434}"/>
              </a:ext>
            </a:extLst>
          </p:cNvPr>
          <p:cNvSpPr>
            <a:spLocks noGrp="1"/>
          </p:cNvSpPr>
          <p:nvPr>
            <p:ph type="title"/>
          </p:nvPr>
        </p:nvSpPr>
        <p:spPr/>
        <p:txBody>
          <a:bodyPr/>
          <a:lstStyle/>
          <a:p>
            <a:r>
              <a:rPr lang="en-US" sz="3400" i="1" dirty="0">
                <a:latin typeface="Garamond" panose="02020404030301010803" pitchFamily="18" charset="0"/>
              </a:rPr>
              <a:t>Rodriguez v. Maricopa County CCD</a:t>
            </a:r>
            <a:r>
              <a:rPr lang="en-US" sz="3400" dirty="0">
                <a:latin typeface="Garamond" panose="02020404030301010803" pitchFamily="18" charset="0"/>
              </a:rPr>
              <a:t> (2009)</a:t>
            </a:r>
            <a:endParaRPr lang="en-US" sz="3400" i="1" dirty="0">
              <a:latin typeface="Garamond" panose="02020404030301010803" pitchFamily="18" charset="0"/>
            </a:endParaRPr>
          </a:p>
        </p:txBody>
      </p:sp>
      <p:sp>
        <p:nvSpPr>
          <p:cNvPr id="5" name="Content Placeholder 4">
            <a:extLst>
              <a:ext uri="{FF2B5EF4-FFF2-40B4-BE49-F238E27FC236}">
                <a16:creationId xmlns:a16="http://schemas.microsoft.com/office/drawing/2014/main" id="{B0A7091C-548C-9ADE-D40F-C491F486481C}"/>
              </a:ext>
            </a:extLst>
          </p:cNvPr>
          <p:cNvSpPr>
            <a:spLocks noGrp="1"/>
          </p:cNvSpPr>
          <p:nvPr>
            <p:ph idx="1"/>
          </p:nvPr>
        </p:nvSpPr>
        <p:spPr>
          <a:xfrm>
            <a:off x="1981200" y="2209800"/>
            <a:ext cx="8229600" cy="4114800"/>
          </a:xfrm>
        </p:spPr>
        <p:txBody>
          <a:bodyPr/>
          <a:lstStyle/>
          <a:p>
            <a:r>
              <a:rPr lang="en-US" sz="2900" dirty="0">
                <a:latin typeface="Garamond" panose="02020404030301010803" pitchFamily="18" charset="0"/>
              </a:rPr>
              <a:t>The lawsuit was dismissed by the appellate court.</a:t>
            </a:r>
          </a:p>
          <a:p>
            <a:r>
              <a:rPr lang="en-US" sz="2900" dirty="0">
                <a:latin typeface="Garamond" panose="02020404030301010803" pitchFamily="18" charset="0"/>
              </a:rPr>
              <a:t>Why do you think this occurred?</a:t>
            </a:r>
          </a:p>
          <a:p>
            <a:r>
              <a:rPr lang="en-US" sz="2900" dirty="0">
                <a:latin typeface="Garamond" panose="02020404030301010803" pitchFamily="18" charset="0"/>
              </a:rPr>
              <a:t>What steps might the district have taken that absolved the district of liability, or even going to trial?</a:t>
            </a:r>
          </a:p>
          <a:p>
            <a:r>
              <a:rPr lang="en-US" sz="2900" dirty="0">
                <a:latin typeface="Garamond" panose="02020404030301010803" pitchFamily="18" charset="0"/>
              </a:rPr>
              <a:t>If the district had disciplined the professor, would the district have been more exposed to liability?</a:t>
            </a:r>
          </a:p>
        </p:txBody>
      </p:sp>
    </p:spTree>
    <p:extLst>
      <p:ext uri="{BB962C8B-B14F-4D97-AF65-F5344CB8AC3E}">
        <p14:creationId xmlns:p14="http://schemas.microsoft.com/office/powerpoint/2010/main" val="221521030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A49E1-B178-57DE-2A88-412FE21DFE93}"/>
              </a:ext>
            </a:extLst>
          </p:cNvPr>
          <p:cNvSpPr>
            <a:spLocks noGrp="1"/>
          </p:cNvSpPr>
          <p:nvPr>
            <p:ph type="title"/>
          </p:nvPr>
        </p:nvSpPr>
        <p:spPr/>
        <p:txBody>
          <a:bodyPr/>
          <a:lstStyle/>
          <a:p>
            <a:r>
              <a:rPr lang="en-US" i="1" dirty="0">
                <a:latin typeface="Garamond" panose="02020404030301010803" pitchFamily="18" charset="0"/>
              </a:rPr>
              <a:t>Flores v. Bennett</a:t>
            </a:r>
          </a:p>
        </p:txBody>
      </p:sp>
      <p:sp>
        <p:nvSpPr>
          <p:cNvPr id="3" name="Content Placeholder 2">
            <a:extLst>
              <a:ext uri="{FF2B5EF4-FFF2-40B4-BE49-F238E27FC236}">
                <a16:creationId xmlns:a16="http://schemas.microsoft.com/office/drawing/2014/main" id="{F2D8F9FD-D748-4FD2-7882-1D0E95C7C3D4}"/>
              </a:ext>
            </a:extLst>
          </p:cNvPr>
          <p:cNvSpPr>
            <a:spLocks noGrp="1"/>
          </p:cNvSpPr>
          <p:nvPr>
            <p:ph idx="1"/>
          </p:nvPr>
        </p:nvSpPr>
        <p:spPr>
          <a:xfrm>
            <a:off x="1371600" y="1981200"/>
            <a:ext cx="5410200" cy="4191000"/>
          </a:xfrm>
        </p:spPr>
        <p:txBody>
          <a:bodyPr/>
          <a:lstStyle/>
          <a:p>
            <a:r>
              <a:rPr lang="en-US" sz="2400" kern="100" dirty="0">
                <a:solidFill>
                  <a:srgbClr val="1F1F1F"/>
                </a:solidFill>
                <a:latin typeface="Garamond" panose="02020404030301010803" pitchFamily="18" charset="0"/>
                <a:ea typeface="Times New Roman" panose="02020603050405020304" pitchFamily="18" charset="0"/>
              </a:rPr>
              <a:t>District set general guidelines that outlined the places on campus where students may post flyers and distribute printed materials.</a:t>
            </a:r>
          </a:p>
          <a:p>
            <a:r>
              <a:rPr lang="en-US" sz="2400" kern="100" dirty="0">
                <a:solidFill>
                  <a:srgbClr val="1F1F1F"/>
                </a:solidFill>
                <a:latin typeface="Garamond" panose="02020404030301010803" pitchFamily="18" charset="0"/>
                <a:ea typeface="Times New Roman" panose="02020603050405020304" pitchFamily="18" charset="0"/>
              </a:rPr>
              <a:t>A student </a:t>
            </a:r>
            <a:r>
              <a:rPr lang="en-US" sz="2400" dirty="0">
                <a:solidFill>
                  <a:srgbClr val="1F1F1F"/>
                </a:solidFill>
                <a:latin typeface="Garamond" panose="02020404030301010803" pitchFamily="18" charset="0"/>
                <a:ea typeface="Times New Roman" panose="02020603050405020304" pitchFamily="18" charset="0"/>
              </a:rPr>
              <a:t>submitted three Freedom Week Flyers to the College's Student Center Staff for approval, they were approved and posted on the bulletin boards in the Academic Center. </a:t>
            </a:r>
            <a:endParaRPr lang="en-US" sz="2400" kern="100" dirty="0">
              <a:solidFill>
                <a:srgbClr val="1F1F1F"/>
              </a:solidFill>
              <a:latin typeface="Garamond" panose="02020404030301010803" pitchFamily="18" charset="0"/>
              <a:ea typeface="Times New Roman" panose="02020603050405020304" pitchFamily="18" charset="0"/>
            </a:endParaRPr>
          </a:p>
        </p:txBody>
      </p:sp>
      <p:pic>
        <p:nvPicPr>
          <p:cNvPr id="5" name="Content Placeholder 4">
            <a:extLst>
              <a:ext uri="{FF2B5EF4-FFF2-40B4-BE49-F238E27FC236}">
                <a16:creationId xmlns:a16="http://schemas.microsoft.com/office/drawing/2014/main" id="{752FF3F3-DEC9-7B7F-FC17-C234960E9C2F}"/>
              </a:ext>
            </a:extLst>
          </p:cNvPr>
          <p:cNvPicPr>
            <a:picLocks noGrp="1" noChangeAspect="1"/>
          </p:cNvPicPr>
          <p:nvPr>
            <p:ph sz="half" idx="4294967295"/>
          </p:nvPr>
        </p:nvPicPr>
        <p:blipFill>
          <a:blip r:embed="rId3"/>
          <a:stretch>
            <a:fillRect/>
          </a:stretch>
        </p:blipFill>
        <p:spPr>
          <a:xfrm>
            <a:off x="6979534" y="2124075"/>
            <a:ext cx="4069466" cy="3059078"/>
          </a:xfrm>
          <a:prstGeom prst="rect">
            <a:avLst/>
          </a:prstGeom>
        </p:spPr>
      </p:pic>
    </p:spTree>
    <p:extLst>
      <p:ext uri="{BB962C8B-B14F-4D97-AF65-F5344CB8AC3E}">
        <p14:creationId xmlns:p14="http://schemas.microsoft.com/office/powerpoint/2010/main" val="355834511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oster on the wall">
            <a:extLst>
              <a:ext uri="{FF2B5EF4-FFF2-40B4-BE49-F238E27FC236}">
                <a16:creationId xmlns:a16="http://schemas.microsoft.com/office/drawing/2014/main" id="{93BD867E-3182-0C80-2204-3BFB54628740}"/>
              </a:ext>
            </a:extLst>
          </p:cNvPr>
          <p:cNvPicPr>
            <a:picLocks noChangeAspect="1"/>
          </p:cNvPicPr>
          <p:nvPr/>
        </p:nvPicPr>
        <p:blipFill>
          <a:blip r:embed="rId3" cstate="print">
            <a:extLst>
              <a:ext uri="{28A0092B-C50C-407E-A947-70E740481C1C}">
                <a14:useLocalDpi xmlns:a14="http://schemas.microsoft.com/office/drawing/2010/main" val="0"/>
              </a:ext>
            </a:extLst>
          </a:blip>
          <a:srcRect t="1889" b="2265"/>
          <a:stretch>
            <a:fillRect/>
          </a:stretch>
        </p:blipFill>
        <p:spPr>
          <a:xfrm>
            <a:off x="1524020" y="10"/>
            <a:ext cx="9143980" cy="6857990"/>
          </a:xfrm>
          <a:prstGeom prst="rect">
            <a:avLst/>
          </a:prstGeom>
          <a:noFill/>
        </p:spPr>
      </p:pic>
    </p:spTree>
    <p:extLst>
      <p:ext uri="{BB962C8B-B14F-4D97-AF65-F5344CB8AC3E}">
        <p14:creationId xmlns:p14="http://schemas.microsoft.com/office/powerpoint/2010/main" val="321803667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oster with text and images&#10;&#10;Description automatically generated">
            <a:extLst>
              <a:ext uri="{FF2B5EF4-FFF2-40B4-BE49-F238E27FC236}">
                <a16:creationId xmlns:a16="http://schemas.microsoft.com/office/drawing/2014/main" id="{669D5B16-5764-81D0-0E55-218F2E05B73D}"/>
              </a:ext>
            </a:extLst>
          </p:cNvPr>
          <p:cNvPicPr>
            <a:picLocks noChangeAspect="1"/>
          </p:cNvPicPr>
          <p:nvPr/>
        </p:nvPicPr>
        <p:blipFill>
          <a:blip r:embed="rId3" cstate="print">
            <a:extLst>
              <a:ext uri="{28A0092B-C50C-407E-A947-70E740481C1C}">
                <a14:useLocalDpi xmlns:a14="http://schemas.microsoft.com/office/drawing/2010/main" val="0"/>
              </a:ext>
            </a:extLst>
          </a:blip>
          <a:srcRect t="20591" r="-1" b="21471"/>
          <a:stretch>
            <a:fillRect/>
          </a:stretch>
        </p:blipFill>
        <p:spPr>
          <a:xfrm>
            <a:off x="1524020" y="10"/>
            <a:ext cx="9143980" cy="6857990"/>
          </a:xfrm>
          <a:prstGeom prst="rect">
            <a:avLst/>
          </a:prstGeom>
          <a:noFill/>
        </p:spPr>
      </p:pic>
    </p:spTree>
    <p:extLst>
      <p:ext uri="{BB962C8B-B14F-4D97-AF65-F5344CB8AC3E}">
        <p14:creationId xmlns:p14="http://schemas.microsoft.com/office/powerpoint/2010/main" val="392328974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7CC424-D0B0-2762-4926-497ACF267434}"/>
              </a:ext>
            </a:extLst>
          </p:cNvPr>
          <p:cNvSpPr>
            <a:spLocks noGrp="1"/>
          </p:cNvSpPr>
          <p:nvPr>
            <p:ph type="title"/>
          </p:nvPr>
        </p:nvSpPr>
        <p:spPr>
          <a:xfrm>
            <a:off x="609600" y="160338"/>
            <a:ext cx="10972800" cy="830262"/>
          </a:xfrm>
        </p:spPr>
        <p:txBody>
          <a:bodyPr/>
          <a:lstStyle/>
          <a:p>
            <a:r>
              <a:rPr lang="en-US" dirty="0">
                <a:latin typeface="Garamond" panose="02020404030301010803" pitchFamily="18" charset="0"/>
              </a:rPr>
              <a:t>Objectives</a:t>
            </a:r>
          </a:p>
        </p:txBody>
      </p:sp>
      <p:sp>
        <p:nvSpPr>
          <p:cNvPr id="5" name="Content Placeholder 4">
            <a:extLst>
              <a:ext uri="{FF2B5EF4-FFF2-40B4-BE49-F238E27FC236}">
                <a16:creationId xmlns:a16="http://schemas.microsoft.com/office/drawing/2014/main" id="{B0A7091C-548C-9ADE-D40F-C491F486481C}"/>
              </a:ext>
            </a:extLst>
          </p:cNvPr>
          <p:cNvSpPr>
            <a:spLocks noGrp="1"/>
          </p:cNvSpPr>
          <p:nvPr>
            <p:ph idx="1"/>
          </p:nvPr>
        </p:nvSpPr>
        <p:spPr/>
        <p:txBody>
          <a:bodyPr/>
          <a:lstStyle/>
          <a:p>
            <a:r>
              <a:rPr lang="en-US" dirty="0">
                <a:latin typeface="Garamond" panose="02020404030301010803" pitchFamily="18" charset="0"/>
              </a:rPr>
              <a:t>Address distinction between lawful protected speech and speech that can be addressed as a violation of district policy and/or law.</a:t>
            </a:r>
          </a:p>
          <a:p>
            <a:r>
              <a:rPr lang="en-US" dirty="0">
                <a:latin typeface="Garamond" panose="02020404030301010803" pitchFamily="18" charset="0"/>
              </a:rPr>
              <a:t>Provide guidance on making thoughtful and diligent lawful determinations in compliance with legal rights and responsibilities.</a:t>
            </a:r>
          </a:p>
          <a:p>
            <a:r>
              <a:rPr lang="en-US" dirty="0">
                <a:latin typeface="Garamond" panose="02020404030301010803" pitchFamily="18" charset="0"/>
              </a:rPr>
              <a:t>Provide key questions to ask and answer when determining how to address speech-related cases or controversies.</a:t>
            </a:r>
          </a:p>
        </p:txBody>
      </p:sp>
    </p:spTree>
    <p:extLst>
      <p:ext uri="{BB962C8B-B14F-4D97-AF65-F5344CB8AC3E}">
        <p14:creationId xmlns:p14="http://schemas.microsoft.com/office/powerpoint/2010/main" val="319520849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oster of a milk factory&#10;&#10;Description automatically generated">
            <a:extLst>
              <a:ext uri="{FF2B5EF4-FFF2-40B4-BE49-F238E27FC236}">
                <a16:creationId xmlns:a16="http://schemas.microsoft.com/office/drawing/2014/main" id="{010BFDA0-5968-280E-B2DF-E780613B9E1D}"/>
              </a:ext>
            </a:extLst>
          </p:cNvPr>
          <p:cNvPicPr>
            <a:picLocks noChangeAspect="1"/>
          </p:cNvPicPr>
          <p:nvPr/>
        </p:nvPicPr>
        <p:blipFill>
          <a:blip r:embed="rId3" cstate="print">
            <a:extLst>
              <a:ext uri="{28A0092B-C50C-407E-A947-70E740481C1C}">
                <a14:useLocalDpi xmlns:a14="http://schemas.microsoft.com/office/drawing/2010/main" val="0"/>
              </a:ext>
            </a:extLst>
          </a:blip>
          <a:srcRect t="26042" r="-1" b="16021"/>
          <a:stretch>
            <a:fillRect/>
          </a:stretch>
        </p:blipFill>
        <p:spPr>
          <a:xfrm>
            <a:off x="762000" y="10"/>
            <a:ext cx="10668000" cy="6857990"/>
          </a:xfrm>
          <a:prstGeom prst="rect">
            <a:avLst/>
          </a:prstGeom>
          <a:noFill/>
        </p:spPr>
      </p:pic>
    </p:spTree>
    <p:extLst>
      <p:ext uri="{BB962C8B-B14F-4D97-AF65-F5344CB8AC3E}">
        <p14:creationId xmlns:p14="http://schemas.microsoft.com/office/powerpoint/2010/main" val="445506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A49E1-B178-57DE-2A88-412FE21DFE93}"/>
              </a:ext>
            </a:extLst>
          </p:cNvPr>
          <p:cNvSpPr>
            <a:spLocks noGrp="1"/>
          </p:cNvSpPr>
          <p:nvPr>
            <p:ph type="title"/>
          </p:nvPr>
        </p:nvSpPr>
        <p:spPr/>
        <p:txBody>
          <a:bodyPr/>
          <a:lstStyle/>
          <a:p>
            <a:r>
              <a:rPr lang="en-US" i="1" dirty="0">
                <a:latin typeface="Garamond" panose="02020404030301010803" pitchFamily="18" charset="0"/>
              </a:rPr>
              <a:t>Flores v. Bennett</a:t>
            </a:r>
          </a:p>
        </p:txBody>
      </p:sp>
      <p:sp>
        <p:nvSpPr>
          <p:cNvPr id="3" name="Content Placeholder 2">
            <a:extLst>
              <a:ext uri="{FF2B5EF4-FFF2-40B4-BE49-F238E27FC236}">
                <a16:creationId xmlns:a16="http://schemas.microsoft.com/office/drawing/2014/main" id="{F2D8F9FD-D748-4FD2-7882-1D0E95C7C3D4}"/>
              </a:ext>
            </a:extLst>
          </p:cNvPr>
          <p:cNvSpPr>
            <a:spLocks noGrp="1"/>
          </p:cNvSpPr>
          <p:nvPr>
            <p:ph idx="1"/>
          </p:nvPr>
        </p:nvSpPr>
        <p:spPr>
          <a:xfrm>
            <a:off x="1143000" y="1828800"/>
            <a:ext cx="6096000" cy="4191000"/>
          </a:xfrm>
        </p:spPr>
        <p:txBody>
          <a:bodyPr/>
          <a:lstStyle/>
          <a:p>
            <a:r>
              <a:rPr lang="en-US" sz="2400" dirty="0">
                <a:solidFill>
                  <a:srgbClr val="1F1F1F"/>
                </a:solidFill>
                <a:latin typeface="Garamond" panose="02020404030301010803" pitchFamily="18" charset="0"/>
                <a:ea typeface="Times New Roman" panose="02020603050405020304" pitchFamily="18" charset="0"/>
              </a:rPr>
              <a:t>After several days on the bulletin boards, the Student Center Staff began receiving complaints that the flyers made people feel “uncomfortable.”</a:t>
            </a:r>
          </a:p>
          <a:p>
            <a:r>
              <a:rPr lang="en-US" sz="2400" dirty="0">
                <a:solidFill>
                  <a:srgbClr val="1F1F1F"/>
                </a:solidFill>
                <a:latin typeface="Garamond" panose="02020404030301010803" pitchFamily="18" charset="0"/>
                <a:ea typeface="Times New Roman" panose="02020603050405020304" pitchFamily="18" charset="0"/>
              </a:rPr>
              <a:t>The college officials decided to permit the Freedom Week Flyers to remain on the bulletin boards until the end of Freedom Week and then had them removed, because “[the flyers] aren't club announcements.”</a:t>
            </a:r>
            <a:endParaRPr lang="en-US" sz="2400" kern="100" dirty="0">
              <a:solidFill>
                <a:srgbClr val="1F1F1F"/>
              </a:solidFill>
              <a:latin typeface="Garamond" panose="02020404030301010803" pitchFamily="18" charset="0"/>
              <a:ea typeface="Times New Roman" panose="02020603050405020304" pitchFamily="18" charset="0"/>
            </a:endParaRPr>
          </a:p>
        </p:txBody>
      </p:sp>
      <p:pic>
        <p:nvPicPr>
          <p:cNvPr id="5" name="Content Placeholder 4">
            <a:extLst>
              <a:ext uri="{FF2B5EF4-FFF2-40B4-BE49-F238E27FC236}">
                <a16:creationId xmlns:a16="http://schemas.microsoft.com/office/drawing/2014/main" id="{752FF3F3-DEC9-7B7F-FC17-C234960E9C2F}"/>
              </a:ext>
            </a:extLst>
          </p:cNvPr>
          <p:cNvPicPr>
            <a:picLocks noGrp="1" noChangeAspect="1"/>
          </p:cNvPicPr>
          <p:nvPr>
            <p:ph sz="half" idx="4294967295"/>
          </p:nvPr>
        </p:nvPicPr>
        <p:blipFill>
          <a:blip r:embed="rId3"/>
          <a:stretch>
            <a:fillRect/>
          </a:stretch>
        </p:blipFill>
        <p:spPr>
          <a:xfrm>
            <a:off x="7467600" y="2210594"/>
            <a:ext cx="3657600" cy="2748124"/>
          </a:xfrm>
          <a:prstGeom prst="rect">
            <a:avLst/>
          </a:prstGeom>
        </p:spPr>
      </p:pic>
    </p:spTree>
    <p:extLst>
      <p:ext uri="{BB962C8B-B14F-4D97-AF65-F5344CB8AC3E}">
        <p14:creationId xmlns:p14="http://schemas.microsoft.com/office/powerpoint/2010/main" val="356037135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81E169-1B82-964F-DB2A-1B0F002619F4}"/>
              </a:ext>
            </a:extLst>
          </p:cNvPr>
          <p:cNvSpPr>
            <a:spLocks noGrp="1"/>
          </p:cNvSpPr>
          <p:nvPr>
            <p:ph type="title"/>
          </p:nvPr>
        </p:nvSpPr>
        <p:spPr/>
        <p:txBody>
          <a:bodyPr/>
          <a:lstStyle/>
          <a:p>
            <a:r>
              <a:rPr lang="en-US" i="1" dirty="0">
                <a:latin typeface="Garamond" panose="02020404030301010803" pitchFamily="18" charset="0"/>
              </a:rPr>
              <a:t>Flores v. Bennett</a:t>
            </a:r>
            <a:endParaRPr lang="en-US" dirty="0">
              <a:latin typeface="Garamond" panose="02020404030301010803" pitchFamily="18" charset="0"/>
            </a:endParaRPr>
          </a:p>
        </p:txBody>
      </p:sp>
      <p:sp>
        <p:nvSpPr>
          <p:cNvPr id="5" name="Content Placeholder 4">
            <a:extLst>
              <a:ext uri="{FF2B5EF4-FFF2-40B4-BE49-F238E27FC236}">
                <a16:creationId xmlns:a16="http://schemas.microsoft.com/office/drawing/2014/main" id="{204918EC-1B54-22F0-3DDB-9622C436154F}"/>
              </a:ext>
            </a:extLst>
          </p:cNvPr>
          <p:cNvSpPr>
            <a:spLocks noGrp="1"/>
          </p:cNvSpPr>
          <p:nvPr>
            <p:ph sz="half" idx="1"/>
          </p:nvPr>
        </p:nvSpPr>
        <p:spPr/>
        <p:txBody>
          <a:bodyPr/>
          <a:lstStyle/>
          <a:p>
            <a:r>
              <a:rPr lang="en-US" sz="3000" dirty="0">
                <a:latin typeface="Garamond" panose="02020404030301010803" pitchFamily="18" charset="0"/>
              </a:rPr>
              <a:t>True Threats?</a:t>
            </a:r>
          </a:p>
          <a:p>
            <a:r>
              <a:rPr lang="en-US" sz="3000" dirty="0">
                <a:latin typeface="Garamond" panose="02020404030301010803" pitchFamily="18" charset="0"/>
              </a:rPr>
              <a:t>Obscenity?</a:t>
            </a:r>
          </a:p>
          <a:p>
            <a:pPr algn="l"/>
            <a:r>
              <a:rPr lang="en-US" sz="3000" dirty="0">
                <a:latin typeface="Garamond" panose="02020404030301010803" pitchFamily="18" charset="0"/>
              </a:rPr>
              <a:t>Incitement to Imminent Lawless Action?</a:t>
            </a:r>
          </a:p>
          <a:p>
            <a:r>
              <a:rPr lang="en-US" sz="3000" dirty="0">
                <a:latin typeface="Garamond" panose="02020404030301010803" pitchFamily="18" charset="0"/>
              </a:rPr>
              <a:t>Defamation?</a:t>
            </a:r>
          </a:p>
          <a:p>
            <a:r>
              <a:rPr lang="en-US" sz="3000" dirty="0">
                <a:latin typeface="Garamond" panose="02020404030301010803" pitchFamily="18" charset="0"/>
              </a:rPr>
              <a:t>Harassment?</a:t>
            </a:r>
          </a:p>
          <a:p>
            <a:pPr algn="l"/>
            <a:endParaRPr lang="en-US" sz="3200" dirty="0">
              <a:latin typeface="Garamond" panose="02020404030301010803" pitchFamily="18" charset="0"/>
            </a:endParaRPr>
          </a:p>
        </p:txBody>
      </p:sp>
      <p:sp>
        <p:nvSpPr>
          <p:cNvPr id="6" name="Content Placeholder 5">
            <a:extLst>
              <a:ext uri="{FF2B5EF4-FFF2-40B4-BE49-F238E27FC236}">
                <a16:creationId xmlns:a16="http://schemas.microsoft.com/office/drawing/2014/main" id="{C988FA0A-C553-2CB5-A123-797928900B30}"/>
              </a:ext>
            </a:extLst>
          </p:cNvPr>
          <p:cNvSpPr>
            <a:spLocks noGrp="1"/>
          </p:cNvSpPr>
          <p:nvPr>
            <p:ph sz="half" idx="2"/>
          </p:nvPr>
        </p:nvSpPr>
        <p:spPr>
          <a:xfrm>
            <a:off x="6172200" y="990600"/>
            <a:ext cx="4038600" cy="4343400"/>
          </a:xfrm>
        </p:spPr>
        <p:txBody>
          <a:bodyPr/>
          <a:lstStyle/>
          <a:p>
            <a:pPr eaLnBrk="1" hangingPunct="1"/>
            <a:r>
              <a:rPr lang="en-US" sz="2800" dirty="0">
                <a:latin typeface="Garamond" panose="02020404030301010803" pitchFamily="18" charset="0"/>
              </a:rPr>
              <a:t>“Clear and present danger” of unlawful acts or “substantial disruption of the orderly operation of the community college.” </a:t>
            </a:r>
          </a:p>
          <a:p>
            <a:pPr eaLnBrk="1" hangingPunct="1"/>
            <a:r>
              <a:rPr lang="en-US" sz="2800" dirty="0">
                <a:latin typeface="Garamond" panose="02020404030301010803" pitchFamily="18" charset="0"/>
              </a:rPr>
              <a:t>“Reasonable provisions for the time, place, and manner of conducting such activities?”</a:t>
            </a:r>
          </a:p>
        </p:txBody>
      </p:sp>
    </p:spTree>
    <p:extLst>
      <p:ext uri="{BB962C8B-B14F-4D97-AF65-F5344CB8AC3E}">
        <p14:creationId xmlns:p14="http://schemas.microsoft.com/office/powerpoint/2010/main" val="426007249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2CE88B2E-FC6B-74B2-A2DC-63D545A2EC4D}"/>
              </a:ext>
            </a:extLst>
          </p:cNvPr>
          <p:cNvPicPr>
            <a:picLocks noGrp="1" noChangeAspect="1"/>
          </p:cNvPicPr>
          <p:nvPr>
            <p:ph sz="half" idx="1"/>
          </p:nvPr>
        </p:nvPicPr>
        <p:blipFill>
          <a:blip r:embed="rId3"/>
          <a:srcRect l="14077" r="9369" b="2"/>
          <a:stretch/>
        </p:blipFill>
        <p:spPr>
          <a:xfrm>
            <a:off x="1066800" y="1161836"/>
            <a:ext cx="4817979" cy="3886200"/>
          </a:xfrm>
          <a:prstGeom prst="rect">
            <a:avLst/>
          </a:prstGeom>
          <a:noFill/>
        </p:spPr>
      </p:pic>
      <p:pic>
        <p:nvPicPr>
          <p:cNvPr id="1026" name="58E6FD94-F69D-48CC-876E-2FD63E2CBF0C" descr="View recent photos.jpeg">
            <a:extLst>
              <a:ext uri="{FF2B5EF4-FFF2-40B4-BE49-F238E27FC236}">
                <a16:creationId xmlns:a16="http://schemas.microsoft.com/office/drawing/2014/main" id="{5CF42801-4E66-4296-5FEF-C78D8CC368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634"/>
          <a:stretch/>
        </p:blipFill>
        <p:spPr bwMode="auto">
          <a:xfrm>
            <a:off x="6273800" y="1143000"/>
            <a:ext cx="5384800" cy="4343400"/>
          </a:xfrm>
          <a:prstGeom prst="rect">
            <a:avLst/>
          </a:prstGeom>
          <a:solidFill>
            <a:srgbClr val="FFFFFF"/>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31220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01A570-46BD-66BB-F300-5F9D20B04918}"/>
              </a:ext>
            </a:extLst>
          </p:cNvPr>
          <p:cNvSpPr>
            <a:spLocks noGrp="1"/>
          </p:cNvSpPr>
          <p:nvPr>
            <p:ph type="title"/>
          </p:nvPr>
        </p:nvSpPr>
        <p:spPr/>
        <p:txBody>
          <a:bodyPr/>
          <a:lstStyle/>
          <a:p>
            <a:r>
              <a:rPr lang="en-US" sz="7000" dirty="0">
                <a:latin typeface="Garamond" panose="02020404030301010803" pitchFamily="18" charset="0"/>
              </a:rPr>
              <a:t>Questions/Answers</a:t>
            </a:r>
          </a:p>
        </p:txBody>
      </p:sp>
    </p:spTree>
    <p:extLst>
      <p:ext uri="{BB962C8B-B14F-4D97-AF65-F5344CB8AC3E}">
        <p14:creationId xmlns:p14="http://schemas.microsoft.com/office/powerpoint/2010/main" val="165471072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01A570-46BD-66BB-F300-5F9D20B04918}"/>
              </a:ext>
            </a:extLst>
          </p:cNvPr>
          <p:cNvSpPr>
            <a:spLocks noGrp="1"/>
          </p:cNvSpPr>
          <p:nvPr>
            <p:ph type="title"/>
          </p:nvPr>
        </p:nvSpPr>
        <p:spPr/>
        <p:txBody>
          <a:bodyPr/>
          <a:lstStyle/>
          <a:p>
            <a:r>
              <a:rPr lang="en-US" sz="7000" dirty="0">
                <a:latin typeface="Garamond" panose="02020404030301010803" pitchFamily="18" charset="0"/>
              </a:rPr>
              <a:t>Thank You! </a:t>
            </a:r>
          </a:p>
        </p:txBody>
      </p:sp>
    </p:spTree>
    <p:extLst>
      <p:ext uri="{BB962C8B-B14F-4D97-AF65-F5344CB8AC3E}">
        <p14:creationId xmlns:p14="http://schemas.microsoft.com/office/powerpoint/2010/main" val="140356661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7CC424-D0B0-2762-4926-497ACF267434}"/>
              </a:ext>
            </a:extLst>
          </p:cNvPr>
          <p:cNvSpPr>
            <a:spLocks noGrp="1"/>
          </p:cNvSpPr>
          <p:nvPr>
            <p:ph type="title"/>
          </p:nvPr>
        </p:nvSpPr>
        <p:spPr>
          <a:xfrm>
            <a:off x="609600" y="160338"/>
            <a:ext cx="10972800" cy="830262"/>
          </a:xfrm>
        </p:spPr>
        <p:txBody>
          <a:bodyPr/>
          <a:lstStyle/>
          <a:p>
            <a:r>
              <a:rPr lang="en-US" dirty="0">
                <a:latin typeface="Garamond" panose="02020404030301010803" pitchFamily="18" charset="0"/>
              </a:rPr>
              <a:t>Agenda</a:t>
            </a:r>
          </a:p>
        </p:txBody>
      </p:sp>
      <p:sp>
        <p:nvSpPr>
          <p:cNvPr id="5" name="Content Placeholder 4">
            <a:extLst>
              <a:ext uri="{FF2B5EF4-FFF2-40B4-BE49-F238E27FC236}">
                <a16:creationId xmlns:a16="http://schemas.microsoft.com/office/drawing/2014/main" id="{B0A7091C-548C-9ADE-D40F-C491F486481C}"/>
              </a:ext>
            </a:extLst>
          </p:cNvPr>
          <p:cNvSpPr>
            <a:spLocks noGrp="1"/>
          </p:cNvSpPr>
          <p:nvPr>
            <p:ph idx="1"/>
          </p:nvPr>
        </p:nvSpPr>
        <p:spPr/>
        <p:txBody>
          <a:bodyPr/>
          <a:lstStyle/>
          <a:p>
            <a:r>
              <a:rPr lang="en-US" sz="2400" dirty="0">
                <a:latin typeface="Garamond" panose="02020404030301010803" pitchFamily="18" charset="0"/>
              </a:rPr>
              <a:t>Preliminary comments on free speech litigation</a:t>
            </a:r>
          </a:p>
          <a:p>
            <a:r>
              <a:rPr lang="en-US" sz="2400" dirty="0">
                <a:latin typeface="Garamond" panose="02020404030301010803" pitchFamily="18" charset="0"/>
              </a:rPr>
              <a:t>Freedom of Speech principles, and types of speech that is not protected by the First Amendment</a:t>
            </a:r>
          </a:p>
          <a:p>
            <a:r>
              <a:rPr lang="en-US" sz="2400" dirty="0">
                <a:latin typeface="Garamond" panose="02020404030301010803" pitchFamily="18" charset="0"/>
              </a:rPr>
              <a:t>Speech by students</a:t>
            </a:r>
          </a:p>
          <a:p>
            <a:r>
              <a:rPr lang="en-US" sz="2400" dirty="0">
                <a:latin typeface="Garamond" panose="02020404030301010803" pitchFamily="18" charset="0"/>
              </a:rPr>
              <a:t>Speech by employees</a:t>
            </a:r>
          </a:p>
          <a:p>
            <a:r>
              <a:rPr lang="en-US" sz="2400" dirty="0">
                <a:latin typeface="Garamond" panose="02020404030301010803" pitchFamily="18" charset="0"/>
              </a:rPr>
              <a:t>Keys to addressing speech cases and controversies</a:t>
            </a:r>
          </a:p>
          <a:p>
            <a:r>
              <a:rPr lang="en-US" sz="2400" dirty="0">
                <a:latin typeface="Garamond" panose="02020404030301010803" pitchFamily="18" charset="0"/>
              </a:rPr>
              <a:t>Some case studies</a:t>
            </a:r>
          </a:p>
          <a:p>
            <a:r>
              <a:rPr lang="en-US" sz="2400" dirty="0">
                <a:latin typeface="Garamond" panose="02020404030301010803" pitchFamily="18" charset="0"/>
              </a:rPr>
              <a:t>(Additional) questions/answers</a:t>
            </a:r>
          </a:p>
        </p:txBody>
      </p:sp>
    </p:spTree>
    <p:extLst>
      <p:ext uri="{BB962C8B-B14F-4D97-AF65-F5344CB8AC3E}">
        <p14:creationId xmlns:p14="http://schemas.microsoft.com/office/powerpoint/2010/main" val="26637865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7CC424-D0B0-2762-4926-497ACF267434}"/>
              </a:ext>
            </a:extLst>
          </p:cNvPr>
          <p:cNvSpPr>
            <a:spLocks noGrp="1"/>
          </p:cNvSpPr>
          <p:nvPr>
            <p:ph type="title"/>
          </p:nvPr>
        </p:nvSpPr>
        <p:spPr/>
        <p:txBody>
          <a:bodyPr/>
          <a:lstStyle/>
          <a:p>
            <a:r>
              <a:rPr lang="en-US" dirty="0">
                <a:latin typeface="Garamond" panose="02020404030301010803" pitchFamily="18" charset="0"/>
              </a:rPr>
              <a:t>Free Speech Litigation in California</a:t>
            </a:r>
          </a:p>
        </p:txBody>
      </p:sp>
      <p:sp>
        <p:nvSpPr>
          <p:cNvPr id="5" name="Content Placeholder 4">
            <a:extLst>
              <a:ext uri="{FF2B5EF4-FFF2-40B4-BE49-F238E27FC236}">
                <a16:creationId xmlns:a16="http://schemas.microsoft.com/office/drawing/2014/main" id="{B0A7091C-548C-9ADE-D40F-C491F486481C}"/>
              </a:ext>
            </a:extLst>
          </p:cNvPr>
          <p:cNvSpPr>
            <a:spLocks noGrp="1"/>
          </p:cNvSpPr>
          <p:nvPr>
            <p:ph idx="1"/>
          </p:nvPr>
        </p:nvSpPr>
        <p:spPr>
          <a:xfrm>
            <a:off x="1981200" y="1981200"/>
            <a:ext cx="8229600" cy="2590800"/>
          </a:xfrm>
        </p:spPr>
        <p:txBody>
          <a:bodyPr/>
          <a:lstStyle/>
          <a:p>
            <a:r>
              <a:rPr lang="en-US" sz="3200" dirty="0">
                <a:latin typeface="Garamond" panose="02020404030301010803" pitchFamily="18" charset="0"/>
              </a:rPr>
              <a:t>The Eleventh Amendment and its impact on district decision-makers</a:t>
            </a:r>
          </a:p>
          <a:p>
            <a:r>
              <a:rPr lang="en-US" sz="3200" dirty="0">
                <a:latin typeface="Garamond" panose="02020404030301010803" pitchFamily="18" charset="0"/>
              </a:rPr>
              <a:t>Qualified immunity</a:t>
            </a:r>
          </a:p>
          <a:p>
            <a:pPr lvl="1"/>
            <a:r>
              <a:rPr lang="en-US" sz="2400" dirty="0">
                <a:solidFill>
                  <a:srgbClr val="212121"/>
                </a:solidFill>
                <a:latin typeface="Garamond" panose="02020404030301010803" pitchFamily="18" charset="0"/>
              </a:rPr>
              <a:t>Individuals are immune from liability if they believed that their conduct was lawful “in light of clearly established law and the information [that they] possessed.” </a:t>
            </a:r>
            <a:r>
              <a:rPr lang="en-US" sz="2400" i="1" dirty="0">
                <a:solidFill>
                  <a:srgbClr val="212121"/>
                </a:solidFill>
                <a:latin typeface="Garamond" panose="02020404030301010803" pitchFamily="18" charset="0"/>
              </a:rPr>
              <a:t>Cohen v. San Bernardino Valley Coll</a:t>
            </a:r>
            <a:r>
              <a:rPr lang="en-US" sz="2400" i="1" dirty="0">
                <a:solidFill>
                  <a:schemeClr val="tx1"/>
                </a:solidFill>
                <a:latin typeface="Garamond" panose="02020404030301010803" pitchFamily="18" charset="0"/>
              </a:rPr>
              <a:t>.,</a:t>
            </a:r>
            <a:r>
              <a:rPr lang="en-US" sz="2400" dirty="0">
                <a:solidFill>
                  <a:schemeClr val="tx1"/>
                </a:solidFill>
                <a:latin typeface="Garamond" panose="02020404030301010803" pitchFamily="18" charset="0"/>
              </a:rPr>
              <a:t> 92 F.3d 968, 973 </a:t>
            </a:r>
            <a:r>
              <a:rPr lang="en-US" sz="2400" dirty="0">
                <a:solidFill>
                  <a:srgbClr val="212121"/>
                </a:solidFill>
                <a:latin typeface="Garamond" panose="02020404030301010803" pitchFamily="18" charset="0"/>
              </a:rPr>
              <a:t>(9th Cir.1996)</a:t>
            </a:r>
            <a:endParaRPr lang="en-US" sz="3200" dirty="0">
              <a:latin typeface="Garamond" panose="02020404030301010803" pitchFamily="18" charset="0"/>
            </a:endParaRPr>
          </a:p>
        </p:txBody>
      </p:sp>
    </p:spTree>
    <p:extLst>
      <p:ext uri="{BB962C8B-B14F-4D97-AF65-F5344CB8AC3E}">
        <p14:creationId xmlns:p14="http://schemas.microsoft.com/office/powerpoint/2010/main" val="331157067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D8F9FD-D748-4FD2-7882-1D0E95C7C3D4}"/>
              </a:ext>
            </a:extLst>
          </p:cNvPr>
          <p:cNvSpPr>
            <a:spLocks noGrp="1"/>
          </p:cNvSpPr>
          <p:nvPr>
            <p:ph sz="half" idx="1"/>
          </p:nvPr>
        </p:nvSpPr>
        <p:spPr>
          <a:xfrm>
            <a:off x="3200400" y="1981200"/>
            <a:ext cx="5791200" cy="1905000"/>
          </a:xfrm>
        </p:spPr>
        <p:txBody>
          <a:bodyPr/>
          <a:lstStyle/>
          <a:p>
            <a:pPr marL="0" indent="0" algn="ctr">
              <a:buNone/>
            </a:pPr>
            <a:r>
              <a:rPr lang="en-US" sz="5400" b="1" dirty="0">
                <a:latin typeface="Garamond" panose="02020404030301010803" pitchFamily="18" charset="0"/>
              </a:rPr>
              <a:t>Speech Principles and Exceptions to Free Speech</a:t>
            </a:r>
            <a:endParaRPr lang="en-US" sz="2800" b="1" dirty="0">
              <a:latin typeface="Garamond" panose="02020404030301010803" pitchFamily="18" charset="0"/>
            </a:endParaRPr>
          </a:p>
        </p:txBody>
      </p:sp>
    </p:spTree>
    <p:extLst>
      <p:ext uri="{BB962C8B-B14F-4D97-AF65-F5344CB8AC3E}">
        <p14:creationId xmlns:p14="http://schemas.microsoft.com/office/powerpoint/2010/main" val="50866799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7CC424-D0B0-2762-4926-497ACF267434}"/>
              </a:ext>
            </a:extLst>
          </p:cNvPr>
          <p:cNvSpPr>
            <a:spLocks noGrp="1"/>
          </p:cNvSpPr>
          <p:nvPr>
            <p:ph type="title"/>
          </p:nvPr>
        </p:nvSpPr>
        <p:spPr/>
        <p:txBody>
          <a:bodyPr/>
          <a:lstStyle/>
          <a:p>
            <a:r>
              <a:rPr lang="en-US" dirty="0">
                <a:latin typeface="Garamond" panose="02020404030301010803" pitchFamily="18" charset="0"/>
              </a:rPr>
              <a:t>First Amendment</a:t>
            </a:r>
          </a:p>
        </p:txBody>
      </p:sp>
      <p:sp>
        <p:nvSpPr>
          <p:cNvPr id="5" name="Content Placeholder 4">
            <a:extLst>
              <a:ext uri="{FF2B5EF4-FFF2-40B4-BE49-F238E27FC236}">
                <a16:creationId xmlns:a16="http://schemas.microsoft.com/office/drawing/2014/main" id="{B0A7091C-548C-9ADE-D40F-C491F486481C}"/>
              </a:ext>
            </a:extLst>
          </p:cNvPr>
          <p:cNvSpPr>
            <a:spLocks noGrp="1"/>
          </p:cNvSpPr>
          <p:nvPr>
            <p:ph idx="1"/>
          </p:nvPr>
        </p:nvSpPr>
        <p:spPr>
          <a:xfrm>
            <a:off x="1981200" y="1981200"/>
            <a:ext cx="8229600" cy="4114800"/>
          </a:xfrm>
        </p:spPr>
        <p:txBody>
          <a:bodyPr/>
          <a:lstStyle/>
          <a:p>
            <a:pPr marL="0" lvl="1" indent="0">
              <a:buNone/>
            </a:pPr>
            <a:r>
              <a:rPr lang="en-US" sz="3200" dirty="0">
                <a:solidFill>
                  <a:srgbClr val="000000"/>
                </a:solidFill>
                <a:latin typeface="Garamond" panose="02020404030301010803" pitchFamily="18" charset="0"/>
              </a:rPr>
              <a:t>“Congress shall make no law . . . abridging the freedom of speech, or of the press” </a:t>
            </a:r>
          </a:p>
          <a:p>
            <a:pPr marL="285750" lvl="2" indent="0" algn="r">
              <a:buNone/>
            </a:pPr>
            <a:r>
              <a:rPr lang="en-US" dirty="0">
                <a:solidFill>
                  <a:srgbClr val="000000"/>
                </a:solidFill>
                <a:latin typeface="Garamond" panose="02020404030301010803" pitchFamily="18" charset="0"/>
              </a:rPr>
              <a:t>(U.S. Constitution, 1st Amendment</a:t>
            </a:r>
            <a:endParaRPr lang="en-US" sz="3200" dirty="0">
              <a:latin typeface="Garamond" panose="02020404030301010803" pitchFamily="18" charset="0"/>
            </a:endParaRPr>
          </a:p>
        </p:txBody>
      </p:sp>
      <p:pic>
        <p:nvPicPr>
          <p:cNvPr id="2" name="Picture 1">
            <a:extLst>
              <a:ext uri="{FF2B5EF4-FFF2-40B4-BE49-F238E27FC236}">
                <a16:creationId xmlns:a16="http://schemas.microsoft.com/office/drawing/2014/main" id="{EB7EE2DC-3AF7-B08B-A3C8-CFFD14E9825E}"/>
              </a:ext>
            </a:extLst>
          </p:cNvPr>
          <p:cNvPicPr>
            <a:picLocks noChangeAspect="1"/>
          </p:cNvPicPr>
          <p:nvPr/>
        </p:nvPicPr>
        <p:blipFill>
          <a:blip r:embed="rId3"/>
          <a:stretch>
            <a:fillRect/>
          </a:stretch>
        </p:blipFill>
        <p:spPr>
          <a:xfrm>
            <a:off x="4267200" y="3429000"/>
            <a:ext cx="3657600" cy="2957368"/>
          </a:xfrm>
          <a:prstGeom prst="rect">
            <a:avLst/>
          </a:prstGeom>
        </p:spPr>
      </p:pic>
    </p:spTree>
    <p:extLst>
      <p:ext uri="{BB962C8B-B14F-4D97-AF65-F5344CB8AC3E}">
        <p14:creationId xmlns:p14="http://schemas.microsoft.com/office/powerpoint/2010/main" val="323643540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7CC424-D0B0-2762-4926-497ACF267434}"/>
              </a:ext>
            </a:extLst>
          </p:cNvPr>
          <p:cNvSpPr>
            <a:spLocks noGrp="1"/>
          </p:cNvSpPr>
          <p:nvPr>
            <p:ph type="title"/>
          </p:nvPr>
        </p:nvSpPr>
        <p:spPr/>
        <p:txBody>
          <a:bodyPr/>
          <a:lstStyle/>
          <a:p>
            <a:r>
              <a:rPr lang="en-US" dirty="0">
                <a:latin typeface="Garamond" panose="02020404030301010803" pitchFamily="18" charset="0"/>
              </a:rPr>
              <a:t>The California Constitution</a:t>
            </a:r>
          </a:p>
        </p:txBody>
      </p:sp>
      <p:sp>
        <p:nvSpPr>
          <p:cNvPr id="5" name="Content Placeholder 4">
            <a:extLst>
              <a:ext uri="{FF2B5EF4-FFF2-40B4-BE49-F238E27FC236}">
                <a16:creationId xmlns:a16="http://schemas.microsoft.com/office/drawing/2014/main" id="{B0A7091C-548C-9ADE-D40F-C491F486481C}"/>
              </a:ext>
            </a:extLst>
          </p:cNvPr>
          <p:cNvSpPr>
            <a:spLocks noGrp="1"/>
          </p:cNvSpPr>
          <p:nvPr>
            <p:ph idx="1"/>
          </p:nvPr>
        </p:nvSpPr>
        <p:spPr>
          <a:xfrm>
            <a:off x="1981200" y="1828800"/>
            <a:ext cx="8229600" cy="4114800"/>
          </a:xfrm>
        </p:spPr>
        <p:txBody>
          <a:bodyPr/>
          <a:lstStyle/>
          <a:p>
            <a:pPr marL="0" lvl="1" indent="0">
              <a:buNone/>
            </a:pPr>
            <a:r>
              <a:rPr lang="en-US" sz="2800" dirty="0">
                <a:latin typeface="Garamond" panose="02020404030301010803" pitchFamily="18" charset="0"/>
              </a:rPr>
              <a:t>“Every person may freely speak, write and publish his or her sentiments on all subjects, being responsible for the abuse of this right. A law may not restrain or abridge liberty of speech or press.”</a:t>
            </a:r>
          </a:p>
          <a:p>
            <a:pPr marL="0" lvl="1" indent="0" algn="r">
              <a:buNone/>
            </a:pPr>
            <a:r>
              <a:rPr lang="en-US" sz="2000" dirty="0">
                <a:latin typeface="Garamond" panose="02020404030301010803" pitchFamily="18" charset="0"/>
              </a:rPr>
              <a:t>Article I, Section 2(a), California Constitution</a:t>
            </a:r>
            <a:endParaRPr lang="en-US" sz="2400" dirty="0">
              <a:solidFill>
                <a:srgbClr val="000000"/>
              </a:solidFill>
              <a:latin typeface="Garamond" panose="02020404030301010803" pitchFamily="18" charset="0"/>
            </a:endParaRPr>
          </a:p>
          <a:p>
            <a:pPr marL="0" indent="0">
              <a:buNone/>
            </a:pPr>
            <a:endParaRPr lang="en-US" sz="3200" dirty="0">
              <a:latin typeface="Garamond" panose="02020404030301010803" pitchFamily="18" charset="0"/>
            </a:endParaRPr>
          </a:p>
        </p:txBody>
      </p:sp>
      <p:pic>
        <p:nvPicPr>
          <p:cNvPr id="2" name="Picture 1">
            <a:extLst>
              <a:ext uri="{FF2B5EF4-FFF2-40B4-BE49-F238E27FC236}">
                <a16:creationId xmlns:a16="http://schemas.microsoft.com/office/drawing/2014/main" id="{F8AC7850-FC29-207A-A4F2-F23F4D4AD7E3}"/>
              </a:ext>
            </a:extLst>
          </p:cNvPr>
          <p:cNvPicPr>
            <a:picLocks noChangeAspect="1"/>
          </p:cNvPicPr>
          <p:nvPr/>
        </p:nvPicPr>
        <p:blipFill>
          <a:blip r:embed="rId3"/>
          <a:stretch>
            <a:fillRect/>
          </a:stretch>
        </p:blipFill>
        <p:spPr>
          <a:xfrm>
            <a:off x="3714750" y="4114801"/>
            <a:ext cx="4762500" cy="2477423"/>
          </a:xfrm>
          <a:prstGeom prst="rect">
            <a:avLst/>
          </a:prstGeom>
        </p:spPr>
      </p:pic>
    </p:spTree>
    <p:extLst>
      <p:ext uri="{BB962C8B-B14F-4D97-AF65-F5344CB8AC3E}">
        <p14:creationId xmlns:p14="http://schemas.microsoft.com/office/powerpoint/2010/main" val="154992901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9044.0"/>
  <p:tag name="AS_RELEASE_DATE" val="2024.03.14"/>
  <p:tag name="AS_TITLE" val="Aspose.Slides for .NET 4.0 Client Profile"/>
  <p:tag name="AS_VERSION" val="24.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2742</Words>
  <Application>Microsoft Office PowerPoint</Application>
  <PresentationFormat>Widescreen</PresentationFormat>
  <Paragraphs>199</Paragraphs>
  <Slides>45</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Garamond</vt:lpstr>
      <vt:lpstr>Karla</vt:lpstr>
      <vt:lpstr>lato</vt:lpstr>
      <vt:lpstr>Roboto</vt:lpstr>
      <vt:lpstr>var(--newspack-theme-font-heading)</vt:lpstr>
      <vt:lpstr>Default Design</vt:lpstr>
      <vt:lpstr>PowerPoint Presentation</vt:lpstr>
      <vt:lpstr>In the News…</vt:lpstr>
      <vt:lpstr>In the News…</vt:lpstr>
      <vt:lpstr>Objectives</vt:lpstr>
      <vt:lpstr>Agenda</vt:lpstr>
      <vt:lpstr>Free Speech Litigation in California</vt:lpstr>
      <vt:lpstr>PowerPoint Presentation</vt:lpstr>
      <vt:lpstr>First Amendment</vt:lpstr>
      <vt:lpstr>The California Constitution</vt:lpstr>
      <vt:lpstr>Whitney v. Ca. (1927), Brandeis, Concurring</vt:lpstr>
      <vt:lpstr>Whitney v. Ca. (1927), Brandeis, Concurring</vt:lpstr>
      <vt:lpstr>Unprotected Speech</vt:lpstr>
      <vt:lpstr>Unprotected Speech</vt:lpstr>
      <vt:lpstr>Unprotected Speech/Conduct*</vt:lpstr>
      <vt:lpstr>What about “Hate Speech”?</vt:lpstr>
      <vt:lpstr>“Hate Speech”</vt:lpstr>
      <vt:lpstr>“Hate Speech”</vt:lpstr>
      <vt:lpstr>Protected “Hate Speech” vs. Harassment</vt:lpstr>
      <vt:lpstr>ACLU “Hate Speech” Recommendations</vt:lpstr>
      <vt:lpstr>ACLU “Hate Speech” Recommendations</vt:lpstr>
      <vt:lpstr>Assessing Expression on Campuses</vt:lpstr>
      <vt:lpstr>Is it Speech, or Conduct?</vt:lpstr>
      <vt:lpstr>PowerPoint Presentation</vt:lpstr>
      <vt:lpstr>Student Speech – Education Code</vt:lpstr>
      <vt:lpstr>Student Speech – Education Code</vt:lpstr>
      <vt:lpstr>“Substantial Disruption”</vt:lpstr>
      <vt:lpstr>PowerPoint Presentation</vt:lpstr>
      <vt:lpstr>What happens when…</vt:lpstr>
      <vt:lpstr>Employee First Amendment Analysis</vt:lpstr>
      <vt:lpstr>Employee First Amendment Analysis</vt:lpstr>
      <vt:lpstr>What About Academic Freedom?</vt:lpstr>
      <vt:lpstr>PowerPoint Presentation</vt:lpstr>
      <vt:lpstr>Rodriguez v. Maricopa County CCD (2009)</vt:lpstr>
      <vt:lpstr>Rodriguez v. Maricopa County CCD (2009)</vt:lpstr>
      <vt:lpstr>Rodriguez v. Maricopa County CCD (2009)</vt:lpstr>
      <vt:lpstr>Rodriguez v. Maricopa County CCD (2009)</vt:lpstr>
      <vt:lpstr>Flores v. Bennett</vt:lpstr>
      <vt:lpstr>PowerPoint Presentation</vt:lpstr>
      <vt:lpstr>PowerPoint Presentation</vt:lpstr>
      <vt:lpstr>PowerPoint Presentation</vt:lpstr>
      <vt:lpstr>Flores v. Bennett</vt:lpstr>
      <vt:lpstr>Flores v. Bennett</vt:lpstr>
      <vt:lpstr>PowerPoint Presentation</vt:lpstr>
      <vt:lpstr>Questions/Answers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1601-01-01T00:00:00Z</dcterms:created>
  <dcterms:modified xsi:type="dcterms:W3CDTF">2025-01-28T05:45:43Z</dcterms:modified>
</cp:coreProperties>
</file>