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57"/>
  </p:notesMasterIdLst>
  <p:sldIdLst>
    <p:sldId id="262" r:id="rId3"/>
    <p:sldId id="380" r:id="rId4"/>
    <p:sldId id="264" r:id="rId5"/>
    <p:sldId id="270" r:id="rId6"/>
    <p:sldId id="267" r:id="rId7"/>
    <p:sldId id="269" r:id="rId8"/>
    <p:sldId id="271" r:id="rId9"/>
    <p:sldId id="273" r:id="rId10"/>
    <p:sldId id="275" r:id="rId11"/>
    <p:sldId id="276" r:id="rId12"/>
    <p:sldId id="277" r:id="rId13"/>
    <p:sldId id="278" r:id="rId14"/>
    <p:sldId id="268" r:id="rId15"/>
    <p:sldId id="280" r:id="rId16"/>
    <p:sldId id="281" r:id="rId17"/>
    <p:sldId id="282" r:id="rId18"/>
    <p:sldId id="283" r:id="rId19"/>
    <p:sldId id="305" r:id="rId20"/>
    <p:sldId id="307" r:id="rId21"/>
    <p:sldId id="338" r:id="rId22"/>
    <p:sldId id="340" r:id="rId23"/>
    <p:sldId id="341" r:id="rId24"/>
    <p:sldId id="342" r:id="rId25"/>
    <p:sldId id="358" r:id="rId26"/>
    <p:sldId id="294" r:id="rId27"/>
    <p:sldId id="359" r:id="rId28"/>
    <p:sldId id="360" r:id="rId29"/>
    <p:sldId id="356" r:id="rId30"/>
    <p:sldId id="352" r:id="rId31"/>
    <p:sldId id="321" r:id="rId32"/>
    <p:sldId id="322" r:id="rId33"/>
    <p:sldId id="361" r:id="rId34"/>
    <p:sldId id="348" r:id="rId35"/>
    <p:sldId id="346" r:id="rId36"/>
    <p:sldId id="329" r:id="rId37"/>
    <p:sldId id="349" r:id="rId38"/>
    <p:sldId id="292" r:id="rId39"/>
    <p:sldId id="362" r:id="rId40"/>
    <p:sldId id="363" r:id="rId41"/>
    <p:sldId id="364" r:id="rId42"/>
    <p:sldId id="365" r:id="rId43"/>
    <p:sldId id="355" r:id="rId44"/>
    <p:sldId id="367" r:id="rId45"/>
    <p:sldId id="368" r:id="rId46"/>
    <p:sldId id="369" r:id="rId47"/>
    <p:sldId id="370" r:id="rId48"/>
    <p:sldId id="274" r:id="rId49"/>
    <p:sldId id="371" r:id="rId50"/>
    <p:sldId id="372" r:id="rId51"/>
    <p:sldId id="373" r:id="rId52"/>
    <p:sldId id="374" r:id="rId53"/>
    <p:sldId id="375" r:id="rId54"/>
    <p:sldId id="379" r:id="rId55"/>
    <p:sldId id="376" r:id="rId5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A9"/>
    <a:srgbClr val="03293E"/>
    <a:srgbClr val="AB1E2E"/>
    <a:srgbClr val="FFFFFF"/>
    <a:srgbClr val="022A3D"/>
    <a:srgbClr val="012A3E"/>
    <a:srgbClr val="AA182C"/>
    <a:srgbClr val="7C2230"/>
    <a:srgbClr val="00718F"/>
    <a:srgbClr val="791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08" autoAdjust="0"/>
  </p:normalViewPr>
  <p:slideViewPr>
    <p:cSldViewPr>
      <p:cViewPr varScale="1">
        <p:scale>
          <a:sx n="61" d="100"/>
          <a:sy n="61" d="100"/>
        </p:scale>
        <p:origin x="860"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C624C-5FCD-4696-9F2F-053D1886ED24}" type="doc">
      <dgm:prSet loTypeId="urn:microsoft.com/office/officeart/2005/8/layout/process2" loCatId="process" qsTypeId="urn:microsoft.com/office/officeart/2005/8/quickstyle/simple4" qsCatId="simple" csTypeId="urn:microsoft.com/office/officeart/2005/8/colors/accent2_2" csCatId="accent2" phldr="1"/>
      <dgm:spPr/>
      <dgm:t>
        <a:bodyPr/>
        <a:lstStyle/>
        <a:p>
          <a:endParaRPr lang="en-US"/>
        </a:p>
      </dgm:t>
    </dgm:pt>
    <dgm:pt modelId="{011CD109-86F0-4CD4-A9F7-AC171653E060}">
      <dgm:prSet custT="1"/>
      <dgm:spPr>
        <a:solidFill>
          <a:srgbClr val="FFE3A9"/>
        </a:solidFill>
      </dgm:spPr>
      <dgm:t>
        <a:bodyPr/>
        <a:lstStyle/>
        <a:p>
          <a:pPr algn="ctr"/>
          <a:r>
            <a:rPr lang="en-US" sz="1800" b="1" dirty="0">
              <a:solidFill>
                <a:srgbClr val="022A3D"/>
              </a:solidFill>
            </a:rPr>
            <a:t>Contract Modifications </a:t>
          </a:r>
          <a:endParaRPr lang="en-US" sz="1800" dirty="0">
            <a:solidFill>
              <a:srgbClr val="022A3D"/>
            </a:solidFill>
          </a:endParaRPr>
        </a:p>
      </dgm:t>
    </dgm:pt>
    <dgm:pt modelId="{627C27FD-0F88-4DF8-AC17-FB769D47A766}" type="parTrans" cxnId="{37304266-1FFC-412A-B485-1A65555C4AB1}">
      <dgm:prSet/>
      <dgm:spPr/>
      <dgm:t>
        <a:bodyPr/>
        <a:lstStyle/>
        <a:p>
          <a:endParaRPr lang="en-US"/>
        </a:p>
      </dgm:t>
    </dgm:pt>
    <dgm:pt modelId="{D7E3CB8F-F590-4527-B033-32D0CBE3596F}" type="sibTrans" cxnId="{37304266-1FFC-412A-B485-1A65555C4AB1}">
      <dgm:prSet/>
      <dgm:spPr>
        <a:solidFill>
          <a:srgbClr val="988F86"/>
        </a:solidFill>
      </dgm:spPr>
      <dgm:t>
        <a:bodyPr/>
        <a:lstStyle/>
        <a:p>
          <a:endParaRPr lang="en-US" dirty="0"/>
        </a:p>
      </dgm:t>
    </dgm:pt>
    <dgm:pt modelId="{7B35CC0C-D504-49BD-94F7-6995904150E7}">
      <dgm:prSet custT="1"/>
      <dgm:spPr>
        <a:solidFill>
          <a:srgbClr val="AA182C"/>
        </a:solidFill>
      </dgm:spPr>
      <dgm:t>
        <a:bodyPr/>
        <a:lstStyle/>
        <a:p>
          <a:pPr algn="ctr"/>
          <a:r>
            <a:rPr lang="en-US" sz="1400" b="1" dirty="0"/>
            <a:t>All changes</a:t>
          </a:r>
          <a:r>
            <a:rPr lang="en-US" sz="1400" dirty="0"/>
            <a:t>, </a:t>
          </a:r>
          <a:r>
            <a:rPr lang="en-US" sz="1400" i="1" dirty="0"/>
            <a:t>whether handwritten, redlined, or added on a separate document</a:t>
          </a:r>
          <a:r>
            <a:rPr lang="en-US" sz="1400" dirty="0"/>
            <a:t>, </a:t>
          </a:r>
        </a:p>
        <a:p>
          <a:pPr algn="ctr"/>
          <a:r>
            <a:rPr lang="en-US" sz="1400" b="1" dirty="0"/>
            <a:t>must</a:t>
          </a:r>
          <a:r>
            <a:rPr lang="en-US" sz="1400" dirty="0"/>
            <a:t> be initialed by every party</a:t>
          </a:r>
          <a:r>
            <a:rPr lang="en-US" sz="1100" dirty="0"/>
            <a:t>.</a:t>
          </a:r>
        </a:p>
      </dgm:t>
    </dgm:pt>
    <dgm:pt modelId="{575DAE6E-C1ED-44C7-A260-60B2CF824D57}" type="parTrans" cxnId="{F83E2B8E-3D5A-41AA-9666-5200BA3E55C4}">
      <dgm:prSet/>
      <dgm:spPr/>
      <dgm:t>
        <a:bodyPr/>
        <a:lstStyle/>
        <a:p>
          <a:endParaRPr lang="en-US"/>
        </a:p>
      </dgm:t>
    </dgm:pt>
    <dgm:pt modelId="{BFF20C26-800A-4004-9398-0B5F0E4D2D94}" type="sibTrans" cxnId="{F83E2B8E-3D5A-41AA-9666-5200BA3E55C4}">
      <dgm:prSet/>
      <dgm:spPr>
        <a:solidFill>
          <a:srgbClr val="988F86"/>
        </a:solidFill>
      </dgm:spPr>
      <dgm:t>
        <a:bodyPr/>
        <a:lstStyle/>
        <a:p>
          <a:endParaRPr lang="en-US" dirty="0"/>
        </a:p>
      </dgm:t>
    </dgm:pt>
    <dgm:pt modelId="{A7E177D5-BD65-446C-9949-4F7C7984C0A9}">
      <dgm:prSet custT="1"/>
      <dgm:spPr>
        <a:solidFill>
          <a:srgbClr val="FFE3A9"/>
        </a:solidFill>
      </dgm:spPr>
      <dgm:t>
        <a:bodyPr/>
        <a:lstStyle/>
        <a:p>
          <a:pPr algn="ctr"/>
          <a:r>
            <a:rPr lang="en-US" sz="1800" b="1" dirty="0">
              <a:solidFill>
                <a:srgbClr val="022A3D"/>
              </a:solidFill>
            </a:rPr>
            <a:t>Execution Requirements</a:t>
          </a:r>
          <a:endParaRPr lang="en-US" sz="1800" dirty="0">
            <a:solidFill>
              <a:srgbClr val="022A3D"/>
            </a:solidFill>
          </a:endParaRPr>
        </a:p>
      </dgm:t>
    </dgm:pt>
    <dgm:pt modelId="{17B7C570-BE66-4E9A-A731-89B6E4A160C1}" type="parTrans" cxnId="{D3CD6335-EA0B-4AC7-AD3B-379825D1A66D}">
      <dgm:prSet/>
      <dgm:spPr/>
      <dgm:t>
        <a:bodyPr/>
        <a:lstStyle/>
        <a:p>
          <a:endParaRPr lang="en-US"/>
        </a:p>
      </dgm:t>
    </dgm:pt>
    <dgm:pt modelId="{139096C5-FECF-4C69-98DB-6D7ABBA2A2B7}" type="sibTrans" cxnId="{D3CD6335-EA0B-4AC7-AD3B-379825D1A66D}">
      <dgm:prSet/>
      <dgm:spPr>
        <a:solidFill>
          <a:srgbClr val="988F86"/>
        </a:solidFill>
      </dgm:spPr>
      <dgm:t>
        <a:bodyPr/>
        <a:lstStyle/>
        <a:p>
          <a:endParaRPr lang="en-US" dirty="0"/>
        </a:p>
      </dgm:t>
    </dgm:pt>
    <dgm:pt modelId="{0BFBAFE9-6E74-45C7-BA3C-69DE158191F7}">
      <dgm:prSet custT="1"/>
      <dgm:spPr>
        <a:solidFill>
          <a:srgbClr val="00718F"/>
        </a:solidFill>
      </dgm:spPr>
      <dgm:t>
        <a:bodyPr/>
        <a:lstStyle/>
        <a:p>
          <a:pPr algn="ctr"/>
          <a:r>
            <a:rPr lang="en-US" sz="1400" b="1" dirty="0"/>
            <a:t>The contract must be fully executed before any work commences</a:t>
          </a:r>
        </a:p>
        <a:p>
          <a:pPr algn="l"/>
          <a:r>
            <a:rPr lang="en-US" sz="1200" dirty="0"/>
            <a:t>Starting work without a signed contract exposes the college to liability. </a:t>
          </a:r>
        </a:p>
        <a:p>
          <a:pPr algn="l"/>
          <a:r>
            <a:rPr lang="en-US" sz="1200" dirty="0"/>
            <a:t>Negotiating leverage on unfavorable terms is significantly reduced if work has already begun.</a:t>
          </a:r>
        </a:p>
      </dgm:t>
    </dgm:pt>
    <dgm:pt modelId="{F9CDE16C-128E-410C-A94D-E97CEBDBEAE1}" type="parTrans" cxnId="{E1EBD990-1668-476A-A92B-A328903FD5B3}">
      <dgm:prSet/>
      <dgm:spPr/>
      <dgm:t>
        <a:bodyPr/>
        <a:lstStyle/>
        <a:p>
          <a:endParaRPr lang="en-US"/>
        </a:p>
      </dgm:t>
    </dgm:pt>
    <dgm:pt modelId="{8B900230-7394-4054-A434-BCA88845F387}" type="sibTrans" cxnId="{E1EBD990-1668-476A-A92B-A328903FD5B3}">
      <dgm:prSet/>
      <dgm:spPr/>
      <dgm:t>
        <a:bodyPr/>
        <a:lstStyle/>
        <a:p>
          <a:endParaRPr lang="en-US"/>
        </a:p>
      </dgm:t>
    </dgm:pt>
    <dgm:pt modelId="{0A4CC874-408C-493B-BB4E-A0D460EC0674}" type="pres">
      <dgm:prSet presAssocID="{17CC624C-5FCD-4696-9F2F-053D1886ED24}" presName="linearFlow" presStyleCnt="0">
        <dgm:presLayoutVars>
          <dgm:resizeHandles val="exact"/>
        </dgm:presLayoutVars>
      </dgm:prSet>
      <dgm:spPr/>
    </dgm:pt>
    <dgm:pt modelId="{CC7FAA35-4E3C-40AE-A47D-5E118A39893C}" type="pres">
      <dgm:prSet presAssocID="{011CD109-86F0-4CD4-A9F7-AC171653E060}" presName="node" presStyleLbl="node1" presStyleIdx="0" presStyleCnt="4" custScaleX="271584" custScaleY="103359">
        <dgm:presLayoutVars>
          <dgm:bulletEnabled val="1"/>
        </dgm:presLayoutVars>
      </dgm:prSet>
      <dgm:spPr/>
    </dgm:pt>
    <dgm:pt modelId="{BDFFAA0C-B4AE-408B-8A0E-BFA37A28DD3F}" type="pres">
      <dgm:prSet presAssocID="{D7E3CB8F-F590-4527-B033-32D0CBE3596F}" presName="sibTrans" presStyleLbl="sibTrans2D1" presStyleIdx="0" presStyleCnt="3"/>
      <dgm:spPr/>
    </dgm:pt>
    <dgm:pt modelId="{5016C081-96F2-4980-BDEA-D2548DEAC285}" type="pres">
      <dgm:prSet presAssocID="{D7E3CB8F-F590-4527-B033-32D0CBE3596F}" presName="connectorText" presStyleLbl="sibTrans2D1" presStyleIdx="0" presStyleCnt="3"/>
      <dgm:spPr/>
    </dgm:pt>
    <dgm:pt modelId="{9F7BFFE0-BA16-468C-BE80-3D850C70DCE8}" type="pres">
      <dgm:prSet presAssocID="{7B35CC0C-D504-49BD-94F7-6995904150E7}" presName="node" presStyleLbl="node1" presStyleIdx="1" presStyleCnt="4" custScaleX="218706">
        <dgm:presLayoutVars>
          <dgm:bulletEnabled val="1"/>
        </dgm:presLayoutVars>
      </dgm:prSet>
      <dgm:spPr/>
    </dgm:pt>
    <dgm:pt modelId="{34891B63-8C43-44CA-8426-DEC82FC61051}" type="pres">
      <dgm:prSet presAssocID="{BFF20C26-800A-4004-9398-0B5F0E4D2D94}" presName="sibTrans" presStyleLbl="sibTrans2D1" presStyleIdx="1" presStyleCnt="3"/>
      <dgm:spPr/>
    </dgm:pt>
    <dgm:pt modelId="{A00E7521-D6D9-45FB-BA70-BF715571E496}" type="pres">
      <dgm:prSet presAssocID="{BFF20C26-800A-4004-9398-0B5F0E4D2D94}" presName="connectorText" presStyleLbl="sibTrans2D1" presStyleIdx="1" presStyleCnt="3"/>
      <dgm:spPr/>
    </dgm:pt>
    <dgm:pt modelId="{73833DDE-E378-4208-87F3-D231A1E62CDB}" type="pres">
      <dgm:prSet presAssocID="{A7E177D5-BD65-446C-9949-4F7C7984C0A9}" presName="node" presStyleLbl="node1" presStyleIdx="2" presStyleCnt="4" custScaleX="271584">
        <dgm:presLayoutVars>
          <dgm:bulletEnabled val="1"/>
        </dgm:presLayoutVars>
      </dgm:prSet>
      <dgm:spPr/>
    </dgm:pt>
    <dgm:pt modelId="{009B857C-6700-4A05-96C0-0488CF711F6D}" type="pres">
      <dgm:prSet presAssocID="{139096C5-FECF-4C69-98DB-6D7ABBA2A2B7}" presName="sibTrans" presStyleLbl="sibTrans2D1" presStyleIdx="2" presStyleCnt="3"/>
      <dgm:spPr/>
    </dgm:pt>
    <dgm:pt modelId="{59F7D4B5-4477-4655-9038-C37ED59FBD83}" type="pres">
      <dgm:prSet presAssocID="{139096C5-FECF-4C69-98DB-6D7ABBA2A2B7}" presName="connectorText" presStyleLbl="sibTrans2D1" presStyleIdx="2" presStyleCnt="3"/>
      <dgm:spPr/>
    </dgm:pt>
    <dgm:pt modelId="{05AE1AE5-EAEC-4F0F-B125-42AC22D1A3B5}" type="pres">
      <dgm:prSet presAssocID="{0BFBAFE9-6E74-45C7-BA3C-69DE158191F7}" presName="node" presStyleLbl="node1" presStyleIdx="3" presStyleCnt="4" custScaleX="218706" custScaleY="141218">
        <dgm:presLayoutVars>
          <dgm:bulletEnabled val="1"/>
        </dgm:presLayoutVars>
      </dgm:prSet>
      <dgm:spPr/>
    </dgm:pt>
  </dgm:ptLst>
  <dgm:cxnLst>
    <dgm:cxn modelId="{543CC505-B744-487D-A5B7-84278EC24DD9}" type="presOf" srcId="{139096C5-FECF-4C69-98DB-6D7ABBA2A2B7}" destId="{009B857C-6700-4A05-96C0-0488CF711F6D}" srcOrd="0" destOrd="0" presId="urn:microsoft.com/office/officeart/2005/8/layout/process2"/>
    <dgm:cxn modelId="{E87C9327-29FD-493E-9257-BF58C6C334EC}" type="presOf" srcId="{D7E3CB8F-F590-4527-B033-32D0CBE3596F}" destId="{BDFFAA0C-B4AE-408B-8A0E-BFA37A28DD3F}" srcOrd="0" destOrd="0" presId="urn:microsoft.com/office/officeart/2005/8/layout/process2"/>
    <dgm:cxn modelId="{3883B127-58CA-4E60-9169-F9E3F4C05D0D}" type="presOf" srcId="{D7E3CB8F-F590-4527-B033-32D0CBE3596F}" destId="{5016C081-96F2-4980-BDEA-D2548DEAC285}" srcOrd="1" destOrd="0" presId="urn:microsoft.com/office/officeart/2005/8/layout/process2"/>
    <dgm:cxn modelId="{D3CD6335-EA0B-4AC7-AD3B-379825D1A66D}" srcId="{17CC624C-5FCD-4696-9F2F-053D1886ED24}" destId="{A7E177D5-BD65-446C-9949-4F7C7984C0A9}" srcOrd="2" destOrd="0" parTransId="{17B7C570-BE66-4E9A-A731-89B6E4A160C1}" sibTransId="{139096C5-FECF-4C69-98DB-6D7ABBA2A2B7}"/>
    <dgm:cxn modelId="{37304266-1FFC-412A-B485-1A65555C4AB1}" srcId="{17CC624C-5FCD-4696-9F2F-053D1886ED24}" destId="{011CD109-86F0-4CD4-A9F7-AC171653E060}" srcOrd="0" destOrd="0" parTransId="{627C27FD-0F88-4DF8-AC17-FB769D47A766}" sibTransId="{D7E3CB8F-F590-4527-B033-32D0CBE3596F}"/>
    <dgm:cxn modelId="{C08F564F-8798-4336-A7AE-49C82C75750C}" type="presOf" srcId="{17CC624C-5FCD-4696-9F2F-053D1886ED24}" destId="{0A4CC874-408C-493B-BB4E-A0D460EC0674}" srcOrd="0" destOrd="0" presId="urn:microsoft.com/office/officeart/2005/8/layout/process2"/>
    <dgm:cxn modelId="{AD62954F-B957-4895-9AAB-584B8BEADFE3}" type="presOf" srcId="{011CD109-86F0-4CD4-A9F7-AC171653E060}" destId="{CC7FAA35-4E3C-40AE-A47D-5E118A39893C}" srcOrd="0" destOrd="0" presId="urn:microsoft.com/office/officeart/2005/8/layout/process2"/>
    <dgm:cxn modelId="{54FB7175-3863-493E-9187-FC5A08BDE802}" type="presOf" srcId="{A7E177D5-BD65-446C-9949-4F7C7984C0A9}" destId="{73833DDE-E378-4208-87F3-D231A1E62CDB}" srcOrd="0" destOrd="0" presId="urn:microsoft.com/office/officeart/2005/8/layout/process2"/>
    <dgm:cxn modelId="{62C7BB88-E800-4BF2-A85A-2EFC27C06DE5}" type="presOf" srcId="{0BFBAFE9-6E74-45C7-BA3C-69DE158191F7}" destId="{05AE1AE5-EAEC-4F0F-B125-42AC22D1A3B5}" srcOrd="0" destOrd="0" presId="urn:microsoft.com/office/officeart/2005/8/layout/process2"/>
    <dgm:cxn modelId="{F83E2B8E-3D5A-41AA-9666-5200BA3E55C4}" srcId="{17CC624C-5FCD-4696-9F2F-053D1886ED24}" destId="{7B35CC0C-D504-49BD-94F7-6995904150E7}" srcOrd="1" destOrd="0" parTransId="{575DAE6E-C1ED-44C7-A260-60B2CF824D57}" sibTransId="{BFF20C26-800A-4004-9398-0B5F0E4D2D94}"/>
    <dgm:cxn modelId="{E1EBD990-1668-476A-A92B-A328903FD5B3}" srcId="{17CC624C-5FCD-4696-9F2F-053D1886ED24}" destId="{0BFBAFE9-6E74-45C7-BA3C-69DE158191F7}" srcOrd="3" destOrd="0" parTransId="{F9CDE16C-128E-410C-A94D-E97CEBDBEAE1}" sibTransId="{8B900230-7394-4054-A434-BCA88845F387}"/>
    <dgm:cxn modelId="{DCA3DDB6-EA72-4D83-83B6-09C81A98B9BE}" type="presOf" srcId="{139096C5-FECF-4C69-98DB-6D7ABBA2A2B7}" destId="{59F7D4B5-4477-4655-9038-C37ED59FBD83}" srcOrd="1" destOrd="0" presId="urn:microsoft.com/office/officeart/2005/8/layout/process2"/>
    <dgm:cxn modelId="{A4E3D9E5-F039-4DD5-85C0-83F99CDC376C}" type="presOf" srcId="{7B35CC0C-D504-49BD-94F7-6995904150E7}" destId="{9F7BFFE0-BA16-468C-BE80-3D850C70DCE8}" srcOrd="0" destOrd="0" presId="urn:microsoft.com/office/officeart/2005/8/layout/process2"/>
    <dgm:cxn modelId="{64D048EA-A76D-4470-9B3C-39B749CF65D8}" type="presOf" srcId="{BFF20C26-800A-4004-9398-0B5F0E4D2D94}" destId="{34891B63-8C43-44CA-8426-DEC82FC61051}" srcOrd="0" destOrd="0" presId="urn:microsoft.com/office/officeart/2005/8/layout/process2"/>
    <dgm:cxn modelId="{0BC756FC-2DBA-4BC2-9024-26222C1EE097}" type="presOf" srcId="{BFF20C26-800A-4004-9398-0B5F0E4D2D94}" destId="{A00E7521-D6D9-45FB-BA70-BF715571E496}" srcOrd="1" destOrd="0" presId="urn:microsoft.com/office/officeart/2005/8/layout/process2"/>
    <dgm:cxn modelId="{E02C5E30-3380-4EA1-9566-BF06D18A7CFB}" type="presParOf" srcId="{0A4CC874-408C-493B-BB4E-A0D460EC0674}" destId="{CC7FAA35-4E3C-40AE-A47D-5E118A39893C}" srcOrd="0" destOrd="0" presId="urn:microsoft.com/office/officeart/2005/8/layout/process2"/>
    <dgm:cxn modelId="{630C431D-9F5A-4223-8E5C-482801B5D17D}" type="presParOf" srcId="{0A4CC874-408C-493B-BB4E-A0D460EC0674}" destId="{BDFFAA0C-B4AE-408B-8A0E-BFA37A28DD3F}" srcOrd="1" destOrd="0" presId="urn:microsoft.com/office/officeart/2005/8/layout/process2"/>
    <dgm:cxn modelId="{98F3C7B2-2CFB-4776-A0E5-69A8FBA89580}" type="presParOf" srcId="{BDFFAA0C-B4AE-408B-8A0E-BFA37A28DD3F}" destId="{5016C081-96F2-4980-BDEA-D2548DEAC285}" srcOrd="0" destOrd="0" presId="urn:microsoft.com/office/officeart/2005/8/layout/process2"/>
    <dgm:cxn modelId="{80574C5A-8271-4723-8F0F-FC41A50B4DD3}" type="presParOf" srcId="{0A4CC874-408C-493B-BB4E-A0D460EC0674}" destId="{9F7BFFE0-BA16-468C-BE80-3D850C70DCE8}" srcOrd="2" destOrd="0" presId="urn:microsoft.com/office/officeart/2005/8/layout/process2"/>
    <dgm:cxn modelId="{89DA980C-6055-4338-8298-D3E67F7B3DF8}" type="presParOf" srcId="{0A4CC874-408C-493B-BB4E-A0D460EC0674}" destId="{34891B63-8C43-44CA-8426-DEC82FC61051}" srcOrd="3" destOrd="0" presId="urn:microsoft.com/office/officeart/2005/8/layout/process2"/>
    <dgm:cxn modelId="{974F925C-F444-404F-8181-01DC59B207B8}" type="presParOf" srcId="{34891B63-8C43-44CA-8426-DEC82FC61051}" destId="{A00E7521-D6D9-45FB-BA70-BF715571E496}" srcOrd="0" destOrd="0" presId="urn:microsoft.com/office/officeart/2005/8/layout/process2"/>
    <dgm:cxn modelId="{F9E34E67-2C2B-4067-A07F-17E63502BE7E}" type="presParOf" srcId="{0A4CC874-408C-493B-BB4E-A0D460EC0674}" destId="{73833DDE-E378-4208-87F3-D231A1E62CDB}" srcOrd="4" destOrd="0" presId="urn:microsoft.com/office/officeart/2005/8/layout/process2"/>
    <dgm:cxn modelId="{E7D46A3A-7BBB-42A5-BED9-4F4E816012E5}" type="presParOf" srcId="{0A4CC874-408C-493B-BB4E-A0D460EC0674}" destId="{009B857C-6700-4A05-96C0-0488CF711F6D}" srcOrd="5" destOrd="0" presId="urn:microsoft.com/office/officeart/2005/8/layout/process2"/>
    <dgm:cxn modelId="{26E79C63-D110-48B9-AA75-A7DA4DE6D928}" type="presParOf" srcId="{009B857C-6700-4A05-96C0-0488CF711F6D}" destId="{59F7D4B5-4477-4655-9038-C37ED59FBD83}" srcOrd="0" destOrd="0" presId="urn:microsoft.com/office/officeart/2005/8/layout/process2"/>
    <dgm:cxn modelId="{A54B62E6-D7F7-45D1-82B6-11174CC29336}" type="presParOf" srcId="{0A4CC874-408C-493B-BB4E-A0D460EC0674}" destId="{05AE1AE5-EAEC-4F0F-B125-42AC22D1A3B5}"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FAA35-4E3C-40AE-A47D-5E118A39893C}">
      <dsp:nvSpPr>
        <dsp:cNvPr id="0" name=""/>
        <dsp:cNvSpPr/>
      </dsp:nvSpPr>
      <dsp:spPr>
        <a:xfrm>
          <a:off x="124604" y="5020"/>
          <a:ext cx="8056590" cy="766541"/>
        </a:xfrm>
        <a:prstGeom prst="roundRect">
          <a:avLst>
            <a:gd name="adj" fmla="val 10000"/>
          </a:avLst>
        </a:prstGeom>
        <a:solidFill>
          <a:srgbClr val="FFE3A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22A3D"/>
              </a:solidFill>
            </a:rPr>
            <a:t>Contract Modifications </a:t>
          </a:r>
          <a:endParaRPr lang="en-US" sz="1800" kern="1200" dirty="0">
            <a:solidFill>
              <a:srgbClr val="022A3D"/>
            </a:solidFill>
          </a:endParaRPr>
        </a:p>
      </dsp:txBody>
      <dsp:txXfrm>
        <a:off x="147055" y="27471"/>
        <a:ext cx="8011688" cy="721639"/>
      </dsp:txXfrm>
    </dsp:sp>
    <dsp:sp modelId="{BDFFAA0C-B4AE-408B-8A0E-BFA37A28DD3F}">
      <dsp:nvSpPr>
        <dsp:cNvPr id="0" name=""/>
        <dsp:cNvSpPr/>
      </dsp:nvSpPr>
      <dsp:spPr>
        <a:xfrm rot="5400000">
          <a:off x="4013844" y="790101"/>
          <a:ext cx="278111" cy="333733"/>
        </a:xfrm>
        <a:prstGeom prst="rightArrow">
          <a:avLst>
            <a:gd name="adj1" fmla="val 60000"/>
            <a:gd name="adj2" fmla="val 50000"/>
          </a:avLst>
        </a:prstGeom>
        <a:solidFill>
          <a:srgbClr val="988F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4052781" y="817912"/>
        <a:ext cx="200239" cy="194678"/>
      </dsp:txXfrm>
    </dsp:sp>
    <dsp:sp modelId="{9F7BFFE0-BA16-468C-BE80-3D850C70DCE8}">
      <dsp:nvSpPr>
        <dsp:cNvPr id="0" name=""/>
        <dsp:cNvSpPr/>
      </dsp:nvSpPr>
      <dsp:spPr>
        <a:xfrm>
          <a:off x="908922" y="1142376"/>
          <a:ext cx="6487954" cy="741629"/>
        </a:xfrm>
        <a:prstGeom prst="roundRect">
          <a:avLst>
            <a:gd name="adj" fmla="val 10000"/>
          </a:avLst>
        </a:prstGeom>
        <a:solidFill>
          <a:srgbClr val="AA18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All changes</a:t>
          </a:r>
          <a:r>
            <a:rPr lang="en-US" sz="1400" kern="1200" dirty="0"/>
            <a:t>, </a:t>
          </a:r>
          <a:r>
            <a:rPr lang="en-US" sz="1400" i="1" kern="1200" dirty="0"/>
            <a:t>whether handwritten, redlined, or added on a separate document</a:t>
          </a:r>
          <a:r>
            <a:rPr lang="en-US" sz="1400" kern="1200" dirty="0"/>
            <a:t>, </a:t>
          </a:r>
        </a:p>
        <a:p>
          <a:pPr marL="0" lvl="0" indent="0" algn="ctr" defTabSz="622300">
            <a:lnSpc>
              <a:spcPct val="90000"/>
            </a:lnSpc>
            <a:spcBef>
              <a:spcPct val="0"/>
            </a:spcBef>
            <a:spcAft>
              <a:spcPct val="35000"/>
            </a:spcAft>
            <a:buNone/>
          </a:pPr>
          <a:r>
            <a:rPr lang="en-US" sz="1400" b="1" kern="1200" dirty="0"/>
            <a:t>must</a:t>
          </a:r>
          <a:r>
            <a:rPr lang="en-US" sz="1400" kern="1200" dirty="0"/>
            <a:t> be initialed by every party</a:t>
          </a:r>
          <a:r>
            <a:rPr lang="en-US" sz="1100" kern="1200" dirty="0"/>
            <a:t>.</a:t>
          </a:r>
        </a:p>
      </dsp:txBody>
      <dsp:txXfrm>
        <a:off x="930644" y="1164098"/>
        <a:ext cx="6444510" cy="698185"/>
      </dsp:txXfrm>
    </dsp:sp>
    <dsp:sp modelId="{34891B63-8C43-44CA-8426-DEC82FC61051}">
      <dsp:nvSpPr>
        <dsp:cNvPr id="0" name=""/>
        <dsp:cNvSpPr/>
      </dsp:nvSpPr>
      <dsp:spPr>
        <a:xfrm rot="5400000">
          <a:off x="4013844" y="1902546"/>
          <a:ext cx="278111" cy="333733"/>
        </a:xfrm>
        <a:prstGeom prst="rightArrow">
          <a:avLst>
            <a:gd name="adj1" fmla="val 60000"/>
            <a:gd name="adj2" fmla="val 50000"/>
          </a:avLst>
        </a:prstGeom>
        <a:solidFill>
          <a:srgbClr val="988F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4052781" y="1930357"/>
        <a:ext cx="200239" cy="194678"/>
      </dsp:txXfrm>
    </dsp:sp>
    <dsp:sp modelId="{73833DDE-E378-4208-87F3-D231A1E62CDB}">
      <dsp:nvSpPr>
        <dsp:cNvPr id="0" name=""/>
        <dsp:cNvSpPr/>
      </dsp:nvSpPr>
      <dsp:spPr>
        <a:xfrm>
          <a:off x="124604" y="2254820"/>
          <a:ext cx="8056590" cy="741629"/>
        </a:xfrm>
        <a:prstGeom prst="roundRect">
          <a:avLst>
            <a:gd name="adj" fmla="val 10000"/>
          </a:avLst>
        </a:prstGeom>
        <a:solidFill>
          <a:srgbClr val="FFE3A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22A3D"/>
              </a:solidFill>
            </a:rPr>
            <a:t>Execution Requirements</a:t>
          </a:r>
          <a:endParaRPr lang="en-US" sz="1800" kern="1200" dirty="0">
            <a:solidFill>
              <a:srgbClr val="022A3D"/>
            </a:solidFill>
          </a:endParaRPr>
        </a:p>
      </dsp:txBody>
      <dsp:txXfrm>
        <a:off x="146326" y="2276542"/>
        <a:ext cx="8013146" cy="698185"/>
      </dsp:txXfrm>
    </dsp:sp>
    <dsp:sp modelId="{009B857C-6700-4A05-96C0-0488CF711F6D}">
      <dsp:nvSpPr>
        <dsp:cNvPr id="0" name=""/>
        <dsp:cNvSpPr/>
      </dsp:nvSpPr>
      <dsp:spPr>
        <a:xfrm rot="5400000">
          <a:off x="4013844" y="3014991"/>
          <a:ext cx="278111" cy="333733"/>
        </a:xfrm>
        <a:prstGeom prst="rightArrow">
          <a:avLst>
            <a:gd name="adj1" fmla="val 60000"/>
            <a:gd name="adj2" fmla="val 50000"/>
          </a:avLst>
        </a:prstGeom>
        <a:solidFill>
          <a:srgbClr val="988F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4052781" y="3042802"/>
        <a:ext cx="200239" cy="194678"/>
      </dsp:txXfrm>
    </dsp:sp>
    <dsp:sp modelId="{05AE1AE5-EAEC-4F0F-B125-42AC22D1A3B5}">
      <dsp:nvSpPr>
        <dsp:cNvPr id="0" name=""/>
        <dsp:cNvSpPr/>
      </dsp:nvSpPr>
      <dsp:spPr>
        <a:xfrm>
          <a:off x="908922" y="3367265"/>
          <a:ext cx="6487954" cy="1047314"/>
        </a:xfrm>
        <a:prstGeom prst="roundRect">
          <a:avLst>
            <a:gd name="adj" fmla="val 10000"/>
          </a:avLst>
        </a:prstGeom>
        <a:solidFill>
          <a:srgbClr val="00718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The contract must be fully executed before any work commences</a:t>
          </a:r>
        </a:p>
        <a:p>
          <a:pPr marL="0" lvl="0" indent="0" algn="l" defTabSz="622300">
            <a:lnSpc>
              <a:spcPct val="90000"/>
            </a:lnSpc>
            <a:spcBef>
              <a:spcPct val="0"/>
            </a:spcBef>
            <a:spcAft>
              <a:spcPct val="35000"/>
            </a:spcAft>
            <a:buNone/>
          </a:pPr>
          <a:r>
            <a:rPr lang="en-US" sz="1200" kern="1200" dirty="0"/>
            <a:t>Starting work without a signed contract exposes the college to liability. </a:t>
          </a:r>
        </a:p>
        <a:p>
          <a:pPr marL="0" lvl="0" indent="0" algn="l" defTabSz="622300">
            <a:lnSpc>
              <a:spcPct val="90000"/>
            </a:lnSpc>
            <a:spcBef>
              <a:spcPct val="0"/>
            </a:spcBef>
            <a:spcAft>
              <a:spcPct val="35000"/>
            </a:spcAft>
            <a:buNone/>
          </a:pPr>
          <a:r>
            <a:rPr lang="en-US" sz="1200" kern="1200" dirty="0"/>
            <a:t>Negotiating leverage on unfavorable terms is significantly reduced if work has already begun.</a:t>
          </a:r>
        </a:p>
      </dsp:txBody>
      <dsp:txXfrm>
        <a:off x="939597" y="3397940"/>
        <a:ext cx="6426604" cy="9859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aramond" panose="02020404030301010803" pitchFamily="18" charset="0"/>
              </a:defRPr>
            </a:lvl1pPr>
          </a:lstStyle>
          <a:p>
            <a:pPr>
              <a:defRPr/>
            </a:pPr>
            <a:endParaRPr lang="en-US" dirty="0"/>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aramond" panose="02020404030301010803" pitchFamily="18" charset="0"/>
              </a:defRPr>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anose="02020404030301010803" pitchFamily="18" charset="0"/>
              </a:defRPr>
            </a:lvl1pPr>
          </a:lstStyle>
          <a:p>
            <a:pPr>
              <a:defRPr/>
            </a:pPr>
            <a:endParaRPr lang="en-US" dirty="0"/>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anose="02020404030301010803" pitchFamily="18" charset="0"/>
              </a:defRPr>
            </a:lvl1pPr>
          </a:lstStyle>
          <a:p>
            <a:pPr>
              <a:defRPr/>
            </a:pPr>
            <a:fld id="{4350CD2D-2F52-4F27-AF49-A1B4FB17291E}"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aramond" panose="02020404030301010803"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Garamond" panose="02020404030301010803"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Garamond" panose="02020404030301010803"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Garamond" panose="02020404030301010803"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Garamond" panose="020204040303010108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most looks like but would love in an ideal world to have the risk assessment come first.</a:t>
            </a:r>
          </a:p>
          <a:p>
            <a:r>
              <a:rPr lang="en-US" dirty="0"/>
              <a:t>Step </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6056" eaLnBrk="0" hangingPunct="0">
              <a:spcBef>
                <a:spcPct val="30000"/>
              </a:spcBef>
              <a:defRPr sz="1300">
                <a:solidFill>
                  <a:schemeClr val="tx1"/>
                </a:solidFill>
                <a:latin typeface="Arial"/>
              </a:defRPr>
            </a:lvl1pPr>
            <a:lvl2pPr marL="776829" indent="-298780" defTabSz="966056" eaLnBrk="0" hangingPunct="0">
              <a:spcBef>
                <a:spcPct val="30000"/>
              </a:spcBef>
              <a:defRPr sz="1300">
                <a:solidFill>
                  <a:schemeClr val="tx1"/>
                </a:solidFill>
                <a:latin typeface="Arial"/>
              </a:defRPr>
            </a:lvl2pPr>
            <a:lvl3pPr marL="1195121" indent="-239024" defTabSz="966056" eaLnBrk="0" hangingPunct="0">
              <a:spcBef>
                <a:spcPct val="30000"/>
              </a:spcBef>
              <a:defRPr sz="1300">
                <a:solidFill>
                  <a:schemeClr val="tx1"/>
                </a:solidFill>
                <a:latin typeface="Arial"/>
              </a:defRPr>
            </a:lvl3pPr>
            <a:lvl4pPr marL="1673169" indent="-239024" defTabSz="966056" eaLnBrk="0" hangingPunct="0">
              <a:spcBef>
                <a:spcPct val="30000"/>
              </a:spcBef>
              <a:defRPr sz="1300">
                <a:solidFill>
                  <a:schemeClr val="tx1"/>
                </a:solidFill>
                <a:latin typeface="Arial"/>
              </a:defRPr>
            </a:lvl4pPr>
            <a:lvl5pPr marL="2151217" indent="-239024" defTabSz="966056" eaLnBrk="0" hangingPunct="0">
              <a:spcBef>
                <a:spcPct val="30000"/>
              </a:spcBef>
              <a:defRPr sz="1300">
                <a:solidFill>
                  <a:schemeClr val="tx1"/>
                </a:solidFill>
                <a:latin typeface="Arial"/>
              </a:defRPr>
            </a:lvl5pPr>
            <a:lvl6pPr marL="2629266" indent="-239024" defTabSz="966056" eaLnBrk="0" fontAlgn="base" hangingPunct="0">
              <a:spcBef>
                <a:spcPct val="30000"/>
              </a:spcBef>
              <a:spcAft>
                <a:spcPct val="0"/>
              </a:spcAft>
              <a:defRPr sz="1300">
                <a:solidFill>
                  <a:schemeClr val="tx1"/>
                </a:solidFill>
                <a:latin typeface="Arial"/>
              </a:defRPr>
            </a:lvl6pPr>
            <a:lvl7pPr marL="3107314" indent="-239024" defTabSz="966056" eaLnBrk="0" fontAlgn="base" hangingPunct="0">
              <a:spcBef>
                <a:spcPct val="30000"/>
              </a:spcBef>
              <a:spcAft>
                <a:spcPct val="0"/>
              </a:spcAft>
              <a:defRPr sz="1300">
                <a:solidFill>
                  <a:schemeClr val="tx1"/>
                </a:solidFill>
                <a:latin typeface="Arial"/>
              </a:defRPr>
            </a:lvl7pPr>
            <a:lvl8pPr marL="3585362" indent="-239024" defTabSz="966056" eaLnBrk="0" fontAlgn="base" hangingPunct="0">
              <a:spcBef>
                <a:spcPct val="30000"/>
              </a:spcBef>
              <a:spcAft>
                <a:spcPct val="0"/>
              </a:spcAft>
              <a:defRPr sz="1300">
                <a:solidFill>
                  <a:schemeClr val="tx1"/>
                </a:solidFill>
                <a:latin typeface="Arial"/>
              </a:defRPr>
            </a:lvl8pPr>
            <a:lvl9pPr marL="4063411" indent="-239024" defTabSz="966056" eaLnBrk="0" fontAlgn="base" hangingPunct="0">
              <a:spcBef>
                <a:spcPct val="30000"/>
              </a:spcBef>
              <a:spcAft>
                <a:spcPct val="0"/>
              </a:spcAft>
              <a:defRPr sz="1300">
                <a:solidFill>
                  <a:schemeClr val="tx1"/>
                </a:solidFill>
                <a:latin typeface="Arial"/>
              </a:defRPr>
            </a:lvl9pPr>
          </a:lstStyle>
          <a:p>
            <a:pPr marL="0" marR="0" lvl="0" indent="0" algn="r" defTabSz="966056"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Arial"/>
              <a:cs typeface="Arial"/>
            </a:endParaRPr>
          </a:p>
        </p:txBody>
      </p:sp>
      <p:sp>
        <p:nvSpPr>
          <p:cNvPr id="78851" name="Rectangle 2"/>
          <p:cNvSpPr>
            <a:spLocks noGrp="1" noRot="1" noChangeAspect="1" noChangeArrowheads="1" noTextEdit="1"/>
          </p:cNvSpPr>
          <p:nvPr>
            <p:ph type="sldImg"/>
          </p:nvPr>
        </p:nvSpPr>
        <p:spPr>
          <a:xfrm>
            <a:off x="457200" y="720725"/>
            <a:ext cx="6400800" cy="3600450"/>
          </a:xfrm>
        </p:spPr>
      </p:sp>
      <p:sp>
        <p:nvSpPr>
          <p:cNvPr id="7885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30286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34736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348440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3484406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3484406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3484406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64364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22853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46810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This is a decision that must be made at the District</a:t>
            </a:r>
          </a:p>
          <a:p>
            <a:r>
              <a:rPr lang="en-US" dirty="0"/>
              <a:t>. What are some reasons for having these events?</a:t>
            </a:r>
          </a:p>
          <a:p>
            <a:r>
              <a:rPr lang="en-US" dirty="0"/>
              <a:t>	- You want to have events/activities that are going to push curriculum</a:t>
            </a:r>
          </a:p>
          <a:p>
            <a:r>
              <a:rPr lang="en-US" dirty="0"/>
              <a:t>	- You want your event to be fun</a:t>
            </a:r>
          </a:p>
          <a:p>
            <a:r>
              <a:rPr lang="en-US" dirty="0"/>
              <a:t>	- You want to help your community</a:t>
            </a:r>
          </a:p>
          <a:p>
            <a:r>
              <a:rPr lang="en-US" dirty="0"/>
              <a:t>. Although these are all great reasons to have an event or activity on your campus.  It is important to think about the risks or bad things that could arise out of the activity or event. Ultimately, the District is held liable for these events that take place on the campus.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6</a:t>
            </a:fld>
            <a:endParaRPr lang="en-US" dirty="0"/>
          </a:p>
        </p:txBody>
      </p:sp>
    </p:spTree>
    <p:extLst>
      <p:ext uri="{BB962C8B-B14F-4D97-AF65-F5344CB8AC3E}">
        <p14:creationId xmlns:p14="http://schemas.microsoft.com/office/powerpoint/2010/main" val="2557689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883612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75849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cs typeface="Arial"/>
              </a:rPr>
              <a:t>Technology Contracts</a:t>
            </a:r>
          </a:p>
        </p:txBody>
      </p:sp>
    </p:spTree>
    <p:extLst>
      <p:ext uri="{BB962C8B-B14F-4D97-AF65-F5344CB8AC3E}">
        <p14:creationId xmlns:p14="http://schemas.microsoft.com/office/powerpoint/2010/main" val="348440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NF</a:t>
            </a:r>
          </a:p>
          <a:p>
            <a:r>
              <a:rPr lang="en-US" dirty="0"/>
              <a:t>. This is a decision that must be made at the District</a:t>
            </a:r>
          </a:p>
          <a:p>
            <a:r>
              <a:rPr lang="en-US" dirty="0"/>
              <a:t>What is the educational benefit?</a:t>
            </a:r>
          </a:p>
          <a:p>
            <a:r>
              <a:rPr lang="en-US" dirty="0"/>
              <a:t>. What are some reasons for having these events?</a:t>
            </a:r>
          </a:p>
          <a:p>
            <a:r>
              <a:rPr lang="en-US" dirty="0"/>
              <a:t>	- You want to have events/activities that are going to push curriculum</a:t>
            </a:r>
          </a:p>
          <a:p>
            <a:r>
              <a:rPr lang="en-US" dirty="0"/>
              <a:t>	- You want your event to be fun</a:t>
            </a:r>
          </a:p>
          <a:p>
            <a:r>
              <a:rPr lang="en-US" dirty="0"/>
              <a:t>	- You want to help your community</a:t>
            </a:r>
          </a:p>
          <a:p>
            <a:r>
              <a:rPr lang="en-US" dirty="0"/>
              <a:t>. Although these are all great reasons to have an event or activity on your campus.  It is important to think about the risks or bad things that could arise out of the activity or event. Ultimately, the District is held liable for these events that take place on the campus.  </a:t>
            </a:r>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7</a:t>
            </a:fld>
            <a:endParaRPr lang="en-US" dirty="0"/>
          </a:p>
        </p:txBody>
      </p:sp>
    </p:spTree>
    <p:extLst>
      <p:ext uri="{BB962C8B-B14F-4D97-AF65-F5344CB8AC3E}">
        <p14:creationId xmlns:p14="http://schemas.microsoft.com/office/powerpoint/2010/main" val="2297262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99237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20825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012177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744478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5" name="Footer Placeholder 4"/>
          <p:cNvSpPr>
            <a:spLocks noGrp="1"/>
          </p:cNvSpPr>
          <p:nvPr>
            <p:ph type="ftr" sz="quarter" idx="11"/>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a:cs typeface="Arial"/>
            </a:endParaRPr>
          </a:p>
        </p:txBody>
      </p:sp>
      <p:sp>
        <p:nvSpPr>
          <p:cNvPr id="6" name="Header Placeholder 5"/>
          <p:cNvSpPr>
            <a:spLocks noGrp="1"/>
          </p:cNvSpPr>
          <p:nvPr>
            <p:ph type="hdr" sz="quarter" idx="12"/>
          </p:nvPr>
        </p:nvSpPr>
        <p:spPr/>
        <p:txBody>
          <a:bodyPr/>
          <a:lstStyle/>
          <a:p>
            <a:pPr marL="0" marR="0" lvl="0" indent="0" algn="l" defTabSz="931774"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Arial"/>
              </a:rPr>
              <a:t>Technology Contracts</a:t>
            </a:r>
          </a:p>
        </p:txBody>
      </p:sp>
    </p:spTree>
    <p:extLst>
      <p:ext uri="{BB962C8B-B14F-4D97-AF65-F5344CB8AC3E}">
        <p14:creationId xmlns:p14="http://schemas.microsoft.com/office/powerpoint/2010/main" val="89564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NF</a:t>
            </a:r>
          </a:p>
          <a:p>
            <a:r>
              <a:rPr lang="en-US" dirty="0"/>
              <a:t>. This is a decision that must be made at the District</a:t>
            </a:r>
          </a:p>
          <a:p>
            <a:r>
              <a:rPr lang="en-US" dirty="0"/>
              <a:t>What is the educational benefit?</a:t>
            </a:r>
          </a:p>
          <a:p>
            <a:r>
              <a:rPr lang="en-US" dirty="0"/>
              <a:t>. What are some reasons for having these events?</a:t>
            </a:r>
          </a:p>
          <a:p>
            <a:r>
              <a:rPr lang="en-US" dirty="0"/>
              <a:t>	- You want to have events/activities that are going to push curriculum</a:t>
            </a:r>
          </a:p>
          <a:p>
            <a:r>
              <a:rPr lang="en-US" dirty="0"/>
              <a:t>	- You want your event to be fun</a:t>
            </a:r>
          </a:p>
          <a:p>
            <a:r>
              <a:rPr lang="en-US" dirty="0"/>
              <a:t>	- You want to help your community</a:t>
            </a:r>
          </a:p>
          <a:p>
            <a:r>
              <a:rPr lang="en-US" dirty="0"/>
              <a:t>. Although these are all great reasons to have an event or activity on your campus.  It is important to think about the risks or bad things that could arise out of the activity or event. Ultimately, the District is held liable for these events that take place on the campus.  </a:t>
            </a:r>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8</a:t>
            </a:fld>
            <a:endParaRPr lang="en-US" dirty="0"/>
          </a:p>
        </p:txBody>
      </p:sp>
    </p:spTree>
    <p:extLst>
      <p:ext uri="{BB962C8B-B14F-4D97-AF65-F5344CB8AC3E}">
        <p14:creationId xmlns:p14="http://schemas.microsoft.com/office/powerpoint/2010/main" val="295466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57328">
              <a:defRPr/>
            </a:pPr>
            <a:r>
              <a:rPr lang="en-US" dirty="0"/>
              <a:t>School and personal property.  </a:t>
            </a:r>
          </a:p>
          <a:p>
            <a:pPr defTabSz="957328">
              <a:defRPr/>
            </a:pPr>
            <a:r>
              <a:rPr lang="en-US" dirty="0"/>
              <a:t>Data, information.</a:t>
            </a:r>
          </a:p>
          <a:p>
            <a:pPr defTabSz="957328">
              <a:defRPr/>
            </a:pPr>
            <a:r>
              <a:rPr lang="en-US" dirty="0"/>
              <a:t>“What would this look like in a headline..”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10</a:t>
            </a:fld>
            <a:endParaRPr lang="en-US" dirty="0"/>
          </a:p>
        </p:txBody>
      </p:sp>
    </p:spTree>
    <p:extLst>
      <p:ext uri="{BB962C8B-B14F-4D97-AF65-F5344CB8AC3E}">
        <p14:creationId xmlns:p14="http://schemas.microsoft.com/office/powerpoint/2010/main" val="215164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 placed pose a bigger risk than others.  Swimming pools (or any body of water) is the biggest red flag from our standpoint.  Extremely high risk,, very important to consider whether the reward outweighs the risk here.  If the activity is off-site, are you able to inspect it for hazards before use?</a:t>
            </a:r>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11</a:t>
            </a:fld>
            <a:endParaRPr lang="en-US" dirty="0"/>
          </a:p>
        </p:txBody>
      </p:sp>
    </p:spTree>
    <p:extLst>
      <p:ext uri="{BB962C8B-B14F-4D97-AF65-F5344CB8AC3E}">
        <p14:creationId xmlns:p14="http://schemas.microsoft.com/office/powerpoint/2010/main" val="245674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Full circle back to balancing the risk…why is this event or contract necessary and does it outweight the benefits.</a:t>
            </a:r>
          </a:p>
          <a:p>
            <a:r>
              <a:rPr lang="en-US" dirty="0"/>
              <a:t>What is the educational benefit?</a:t>
            </a:r>
          </a:p>
          <a:p>
            <a:r>
              <a:rPr lang="en-US" dirty="0"/>
              <a:t>The only way to prevent a risk all together is to not do anything. Since that is an impossibility, it is important to do a risk assessment to weigh the costs and benefits of the task at hand.</a:t>
            </a:r>
          </a:p>
          <a:p>
            <a:r>
              <a:rPr lang="en-US" dirty="0"/>
              <a:t>Nothing wrong with fun, it just doesn’t carry as much weight on the risk vs reward scale and the headlines will be harder to defend.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12</a:t>
            </a:fld>
            <a:endParaRPr lang="en-US" dirty="0"/>
          </a:p>
        </p:txBody>
      </p:sp>
    </p:spTree>
    <p:extLst>
      <p:ext uri="{BB962C8B-B14F-4D97-AF65-F5344CB8AC3E}">
        <p14:creationId xmlns:p14="http://schemas.microsoft.com/office/powerpoint/2010/main" val="282099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its time to put pen to paper.  We have some amazing contributors here who are going to dive deeper into hold harmless, indemnification, negotiating strategies but I just want to finish my piece with tying the insurance requirements to the contract.   </a:t>
            </a:r>
          </a:p>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13</a:t>
            </a:fld>
            <a:endParaRPr lang="en-US" dirty="0"/>
          </a:p>
        </p:txBody>
      </p:sp>
    </p:spTree>
    <p:extLst>
      <p:ext uri="{BB962C8B-B14F-4D97-AF65-F5344CB8AC3E}">
        <p14:creationId xmlns:p14="http://schemas.microsoft.com/office/powerpoint/2010/main" val="208710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Really if we go through the excersize we just did, it sort of points us in the right direction of what insurance to ask for.  If you’re making sure all the scenarios are outlined in the contract and especially the scope of work, we can identify what type of insurance is now needed.</a:t>
            </a:r>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14</a:t>
            </a:fld>
            <a:endParaRPr lang="en-US" dirty="0"/>
          </a:p>
        </p:txBody>
      </p:sp>
    </p:spTree>
    <p:extLst>
      <p:ext uri="{BB962C8B-B14F-4D97-AF65-F5344CB8AC3E}">
        <p14:creationId xmlns:p14="http://schemas.microsoft.com/office/powerpoint/2010/main" val="251293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473200" y="5334000"/>
            <a:ext cx="9245600" cy="609600"/>
          </a:xfrm>
        </p:spPr>
        <p:txBody>
          <a:bodyPr anchor="ctr"/>
          <a:lstStyle>
            <a:lvl1pPr marL="0" indent="0" algn="ctr">
              <a:buNone/>
              <a:defRPr sz="2000" b="1">
                <a:solidFill>
                  <a:schemeClr val="bg1"/>
                </a:solidFill>
                <a:latin typeface="Garamond" panose="02020404030301010803" pitchFamily="18"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A12C-FF4B-7A00-735F-6EA0418D9C55}"/>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4" name="TextBox 3">
            <a:extLst>
              <a:ext uri="{FF2B5EF4-FFF2-40B4-BE49-F238E27FC236}">
                <a16:creationId xmlns:a16="http://schemas.microsoft.com/office/drawing/2014/main" id="{90E151BD-3170-B93F-901E-F93533206D71}"/>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54175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378F-AE80-5E4E-6ABF-3639CE4AEB25}"/>
              </a:ext>
            </a:extLst>
          </p:cNvPr>
          <p:cNvSpPr>
            <a:spLocks noGrp="1"/>
          </p:cNvSpPr>
          <p:nvPr>
            <p:ph type="title"/>
          </p:nvPr>
        </p:nvSpPr>
        <p:spPr>
          <a:xfrm>
            <a:off x="609600" y="533400"/>
            <a:ext cx="4165600" cy="1905000"/>
          </a:xfrm>
        </p:spPr>
        <p:txBody>
          <a:bodyPr/>
          <a:lstStyle>
            <a:lvl1pPr>
              <a:defRPr sz="3500" b="1">
                <a:solidFill>
                  <a:srgbClr val="AA182C"/>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495AD494-53B5-B4C4-B8A8-BE024B802EBA}"/>
              </a:ext>
            </a:extLst>
          </p:cNvPr>
          <p:cNvSpPr>
            <a:spLocks noGrp="1"/>
          </p:cNvSpPr>
          <p:nvPr>
            <p:ph sz="half" idx="10"/>
          </p:nvPr>
        </p:nvSpPr>
        <p:spPr>
          <a:xfrm>
            <a:off x="609600" y="2743200"/>
            <a:ext cx="4165600" cy="3276600"/>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47FB3F5-0F76-66CC-29F6-3D5EF27A0E8C}"/>
              </a:ext>
            </a:extLst>
          </p:cNvPr>
          <p:cNvSpPr>
            <a:spLocks noGrp="1"/>
          </p:cNvSpPr>
          <p:nvPr>
            <p:ph idx="1"/>
          </p:nvPr>
        </p:nvSpPr>
        <p:spPr>
          <a:xfrm>
            <a:off x="5181600" y="533400"/>
            <a:ext cx="6400800" cy="5486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287809DF-4E4B-B25F-65FD-3876AED280EA}"/>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390415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822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3" name="Picture 2" descr="A large room&#10;&#10;Description automatically generated">
            <a:extLst>
              <a:ext uri="{FF2B5EF4-FFF2-40B4-BE49-F238E27FC236}">
                <a16:creationId xmlns:a16="http://schemas.microsoft.com/office/drawing/2014/main" id="{A3AC177A-C72B-4A8E-BA9B-72BC337037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20993"/>
          <a:stretch>
            <a:fillRect/>
          </a:stretch>
        </p:blipFill>
        <p:spPr>
          <a:xfrm>
            <a:off x="4064493" y="3522"/>
            <a:ext cx="8127507" cy="6858000"/>
          </a:xfrm>
          <a:prstGeom prst="rect">
            <a:avLst/>
          </a:prstGeom>
        </p:spPr>
      </p:pic>
      <p:sp>
        <p:nvSpPr>
          <p:cNvPr id="46" name="Flowchart: Manual Input 3">
            <a:extLst>
              <a:ext uri="{FF2B5EF4-FFF2-40B4-BE49-F238E27FC236}">
                <a16:creationId xmlns:a16="http://schemas.microsoft.com/office/drawing/2014/main" id="{451CF236-3E8D-4B37-8B21-B872214FE068}"/>
              </a:ext>
            </a:extLst>
          </p:cNvPr>
          <p:cNvSpPr/>
          <p:nvPr userDrawn="1"/>
        </p:nvSpPr>
        <p:spPr>
          <a:xfrm rot="5400000">
            <a:off x="393266" y="-424397"/>
            <a:ext cx="6901529" cy="7688064"/>
          </a:xfrm>
          <a:custGeom>
            <a:avLst/>
            <a:gdLst>
              <a:gd name="connsiteX0" fmla="*/ 21 w 10019"/>
              <a:gd name="connsiteY0" fmla="*/ 0 h 10000"/>
              <a:gd name="connsiteX1" fmla="*/ 10012 w 10019"/>
              <a:gd name="connsiteY1" fmla="*/ 1564 h 10000"/>
              <a:gd name="connsiteX2" fmla="*/ 9987 w 10019"/>
              <a:gd name="connsiteY2" fmla="*/ 10000 h 10000"/>
              <a:gd name="connsiteX3" fmla="*/ 3 w 10019"/>
              <a:gd name="connsiteY3" fmla="*/ 10000 h 10000"/>
              <a:gd name="connsiteX4" fmla="*/ 21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21" y="0"/>
                </a:moveTo>
                <a:lnTo>
                  <a:pt x="10012" y="1564"/>
                </a:lnTo>
                <a:cubicBezTo>
                  <a:pt x="10019" y="4094"/>
                  <a:pt x="10032" y="7471"/>
                  <a:pt x="9987" y="10000"/>
                </a:cubicBezTo>
                <a:lnTo>
                  <a:pt x="3" y="10000"/>
                </a:lnTo>
                <a:cubicBezTo>
                  <a:pt x="-8" y="5493"/>
                  <a:pt x="6" y="3433"/>
                  <a:pt x="21"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6365183" y="-30440"/>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 Box 40"/>
          <p:cNvSpPr txBox="1">
            <a:spLocks noChangeArrowheads="1"/>
          </p:cNvSpPr>
          <p:nvPr userDrawn="1"/>
        </p:nvSpPr>
        <p:spPr bwMode="white">
          <a:xfrm>
            <a:off x="1702088" y="6584461"/>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313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4" name="Picture 3" descr="A view of a city&#10;&#10;Description automatically generated">
            <a:extLst>
              <a:ext uri="{FF2B5EF4-FFF2-40B4-BE49-F238E27FC236}">
                <a16:creationId xmlns:a16="http://schemas.microsoft.com/office/drawing/2014/main" id="{77EE8857-29B9-4CB0-8CFF-F10D014F94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90"/>
          <a:stretch>
            <a:fillRect/>
          </a:stretch>
        </p:blipFill>
        <p:spPr>
          <a:xfrm>
            <a:off x="3258106" y="-7040"/>
            <a:ext cx="8933895" cy="6884001"/>
          </a:xfrm>
          <a:prstGeom prst="rect">
            <a:avLst/>
          </a:prstGeom>
        </p:spPr>
      </p:pic>
      <p:sp>
        <p:nvSpPr>
          <p:cNvPr id="46" name="Flowchart: Manual Input 3">
            <a:extLst>
              <a:ext uri="{FF2B5EF4-FFF2-40B4-BE49-F238E27FC236}">
                <a16:creationId xmlns:a16="http://schemas.microsoft.com/office/drawing/2014/main" id="{451CF236-3E8D-4B37-8B21-B872214FE068}"/>
              </a:ext>
            </a:extLst>
          </p:cNvPr>
          <p:cNvSpPr/>
          <p:nvPr userDrawn="1"/>
        </p:nvSpPr>
        <p:spPr>
          <a:xfrm rot="5400000">
            <a:off x="183915" y="-214436"/>
            <a:ext cx="6946338" cy="7314173"/>
          </a:xfrm>
          <a:custGeom>
            <a:avLst/>
            <a:gdLst>
              <a:gd name="connsiteX0" fmla="*/ 7 w 9993"/>
              <a:gd name="connsiteY0" fmla="*/ 0 h 10000"/>
              <a:gd name="connsiteX1" fmla="*/ 9980 w 9993"/>
              <a:gd name="connsiteY1" fmla="*/ 1703 h 10000"/>
              <a:gd name="connsiteX2" fmla="*/ 9968 w 9993"/>
              <a:gd name="connsiteY2" fmla="*/ 10000 h 10000"/>
              <a:gd name="connsiteX3" fmla="*/ 15 w 9993"/>
              <a:gd name="connsiteY3" fmla="*/ 10000 h 10000"/>
              <a:gd name="connsiteX4" fmla="*/ 7 w 99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3" h="10000">
                <a:moveTo>
                  <a:pt x="7" y="0"/>
                </a:moveTo>
                <a:lnTo>
                  <a:pt x="9980" y="1703"/>
                </a:lnTo>
                <a:cubicBezTo>
                  <a:pt x="9987" y="4378"/>
                  <a:pt x="10013" y="7326"/>
                  <a:pt x="9968" y="10000"/>
                </a:cubicBezTo>
                <a:lnTo>
                  <a:pt x="15" y="10000"/>
                </a:lnTo>
                <a:cubicBezTo>
                  <a:pt x="4" y="5234"/>
                  <a:pt x="-8" y="3630"/>
                  <a:pt x="7"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6056871" y="-39395"/>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p:cNvSpPr txBox="1">
            <a:spLocks noChangeArrowheads="1"/>
          </p:cNvSpPr>
          <p:nvPr userDrawn="1"/>
        </p:nvSpPr>
        <p:spPr bwMode="white">
          <a:xfrm>
            <a:off x="1597380" y="6584461"/>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spTree>
    <p:extLst>
      <p:ext uri="{BB962C8B-B14F-4D97-AF65-F5344CB8AC3E}">
        <p14:creationId xmlns:p14="http://schemas.microsoft.com/office/powerpoint/2010/main" val="6096513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2F4F0898-4D09-4A7F-A47B-22B97BBC79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71"/>
          <a:stretch>
            <a:fillRect/>
          </a:stretch>
        </p:blipFill>
        <p:spPr>
          <a:xfrm>
            <a:off x="2930977" y="-7040"/>
            <a:ext cx="9261024" cy="6896111"/>
          </a:xfrm>
          <a:prstGeom prst="rect">
            <a:avLst/>
          </a:prstGeom>
        </p:spPr>
      </p:pic>
      <p:sp>
        <p:nvSpPr>
          <p:cNvPr id="46" name="Flowchart: Manual Input 3">
            <a:extLst>
              <a:ext uri="{FF2B5EF4-FFF2-40B4-BE49-F238E27FC236}">
                <a16:creationId xmlns:a16="http://schemas.microsoft.com/office/drawing/2014/main" id="{451CF236-3E8D-4B37-8B21-B872214FE068}"/>
              </a:ext>
            </a:extLst>
          </p:cNvPr>
          <p:cNvSpPr/>
          <p:nvPr userDrawn="1"/>
        </p:nvSpPr>
        <p:spPr>
          <a:xfrm rot="5400000">
            <a:off x="183916" y="-214436"/>
            <a:ext cx="6946339" cy="7314175"/>
          </a:xfrm>
          <a:custGeom>
            <a:avLst/>
            <a:gdLst>
              <a:gd name="connsiteX0" fmla="*/ 7 w 9993"/>
              <a:gd name="connsiteY0" fmla="*/ 0 h 10000"/>
              <a:gd name="connsiteX1" fmla="*/ 9980 w 9993"/>
              <a:gd name="connsiteY1" fmla="*/ 1703 h 10000"/>
              <a:gd name="connsiteX2" fmla="*/ 9968 w 9993"/>
              <a:gd name="connsiteY2" fmla="*/ 10000 h 10000"/>
              <a:gd name="connsiteX3" fmla="*/ 15 w 9993"/>
              <a:gd name="connsiteY3" fmla="*/ 10000 h 10000"/>
              <a:gd name="connsiteX4" fmla="*/ 7 w 99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3" h="10000">
                <a:moveTo>
                  <a:pt x="7" y="0"/>
                </a:moveTo>
                <a:lnTo>
                  <a:pt x="9980" y="1703"/>
                </a:lnTo>
                <a:cubicBezTo>
                  <a:pt x="9987" y="4378"/>
                  <a:pt x="10013" y="7326"/>
                  <a:pt x="9968" y="10000"/>
                </a:cubicBezTo>
                <a:lnTo>
                  <a:pt x="15" y="10000"/>
                </a:lnTo>
                <a:cubicBezTo>
                  <a:pt x="4" y="5234"/>
                  <a:pt x="-8" y="3630"/>
                  <a:pt x="7"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6056871" y="-39395"/>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p:cNvSpPr txBox="1">
            <a:spLocks noChangeArrowheads="1"/>
          </p:cNvSpPr>
          <p:nvPr userDrawn="1"/>
        </p:nvSpPr>
        <p:spPr bwMode="white">
          <a:xfrm>
            <a:off x="1566823" y="6584461"/>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spTree>
    <p:extLst>
      <p:ext uri="{BB962C8B-B14F-4D97-AF65-F5344CB8AC3E}">
        <p14:creationId xmlns:p14="http://schemas.microsoft.com/office/powerpoint/2010/main" val="32163779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2" descr="A picture containing indoor, sitting, table, fruit&#10;&#10;Description automatically generated">
            <a:extLst>
              <a:ext uri="{FF2B5EF4-FFF2-40B4-BE49-F238E27FC236}">
                <a16:creationId xmlns:a16="http://schemas.microsoft.com/office/drawing/2014/main" id="{A2FBAA0F-008F-4111-8823-EB17C4E591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11045" y="-12401"/>
            <a:ext cx="10380955" cy="6875698"/>
          </a:xfrm>
          <a:prstGeom prst="rect">
            <a:avLst/>
          </a:prstGeom>
        </p:spPr>
      </p:pic>
      <p:sp>
        <p:nvSpPr>
          <p:cNvPr id="46" name="Flowchart: Manual Input 3">
            <a:extLst>
              <a:ext uri="{FF2B5EF4-FFF2-40B4-BE49-F238E27FC236}">
                <a16:creationId xmlns:a16="http://schemas.microsoft.com/office/drawing/2014/main" id="{451CF236-3E8D-4B37-8B21-B872214FE068}"/>
              </a:ext>
            </a:extLst>
          </p:cNvPr>
          <p:cNvSpPr/>
          <p:nvPr userDrawn="1"/>
        </p:nvSpPr>
        <p:spPr>
          <a:xfrm rot="5400000">
            <a:off x="394628" y="-425759"/>
            <a:ext cx="6925440" cy="7714700"/>
          </a:xfrm>
          <a:custGeom>
            <a:avLst/>
            <a:gdLst>
              <a:gd name="connsiteX0" fmla="*/ 21 w 10019"/>
              <a:gd name="connsiteY0" fmla="*/ 0 h 10000"/>
              <a:gd name="connsiteX1" fmla="*/ 10012 w 10019"/>
              <a:gd name="connsiteY1" fmla="*/ 1564 h 10000"/>
              <a:gd name="connsiteX2" fmla="*/ 9987 w 10019"/>
              <a:gd name="connsiteY2" fmla="*/ 10000 h 10000"/>
              <a:gd name="connsiteX3" fmla="*/ 3 w 10019"/>
              <a:gd name="connsiteY3" fmla="*/ 10000 h 10000"/>
              <a:gd name="connsiteX4" fmla="*/ 21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21" y="0"/>
                </a:moveTo>
                <a:lnTo>
                  <a:pt x="10012" y="1564"/>
                </a:lnTo>
                <a:cubicBezTo>
                  <a:pt x="10019" y="4094"/>
                  <a:pt x="10032" y="7471"/>
                  <a:pt x="9987" y="10000"/>
                </a:cubicBezTo>
                <a:lnTo>
                  <a:pt x="3" y="10000"/>
                </a:lnTo>
                <a:cubicBezTo>
                  <a:pt x="-8" y="5493"/>
                  <a:pt x="6" y="3433"/>
                  <a:pt x="21"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6462837" y="-30440"/>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p:cNvSpPr txBox="1">
            <a:spLocks noChangeArrowheads="1"/>
          </p:cNvSpPr>
          <p:nvPr userDrawn="1"/>
        </p:nvSpPr>
        <p:spPr bwMode="white">
          <a:xfrm>
            <a:off x="1702088" y="6584461"/>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spTree>
    <p:extLst>
      <p:ext uri="{BB962C8B-B14F-4D97-AF65-F5344CB8AC3E}">
        <p14:creationId xmlns:p14="http://schemas.microsoft.com/office/powerpoint/2010/main" val="6064228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5" name="Picture 2">
            <a:extLst>
              <a:ext uri="{FF2B5EF4-FFF2-40B4-BE49-F238E27FC236}">
                <a16:creationId xmlns:a16="http://schemas.microsoft.com/office/drawing/2014/main" id="{CD77AF70-6CBC-44BC-A12F-BDD87950D5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253"/>
          <a:stretch>
            <a:fillRect/>
          </a:stretch>
        </p:blipFill>
        <p:spPr bwMode="auto">
          <a:xfrm>
            <a:off x="2443285" y="2"/>
            <a:ext cx="974871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Flowchart: Manual Input 3">
            <a:extLst>
              <a:ext uri="{FF2B5EF4-FFF2-40B4-BE49-F238E27FC236}">
                <a16:creationId xmlns:a16="http://schemas.microsoft.com/office/drawing/2014/main" id="{451CF236-3E8D-4B37-8B21-B872214FE068}"/>
              </a:ext>
            </a:extLst>
          </p:cNvPr>
          <p:cNvSpPr/>
          <p:nvPr userDrawn="1"/>
        </p:nvSpPr>
        <p:spPr>
          <a:xfrm rot="5400000">
            <a:off x="393266" y="-424397"/>
            <a:ext cx="6901529" cy="7688064"/>
          </a:xfrm>
          <a:custGeom>
            <a:avLst/>
            <a:gdLst>
              <a:gd name="connsiteX0" fmla="*/ 21 w 10019"/>
              <a:gd name="connsiteY0" fmla="*/ 0 h 10000"/>
              <a:gd name="connsiteX1" fmla="*/ 10012 w 10019"/>
              <a:gd name="connsiteY1" fmla="*/ 1564 h 10000"/>
              <a:gd name="connsiteX2" fmla="*/ 9987 w 10019"/>
              <a:gd name="connsiteY2" fmla="*/ 10000 h 10000"/>
              <a:gd name="connsiteX3" fmla="*/ 3 w 10019"/>
              <a:gd name="connsiteY3" fmla="*/ 10000 h 10000"/>
              <a:gd name="connsiteX4" fmla="*/ 21 w 100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0000">
                <a:moveTo>
                  <a:pt x="21" y="0"/>
                </a:moveTo>
                <a:lnTo>
                  <a:pt x="10012" y="1564"/>
                </a:lnTo>
                <a:cubicBezTo>
                  <a:pt x="10019" y="4094"/>
                  <a:pt x="10032" y="7471"/>
                  <a:pt x="9987" y="10000"/>
                </a:cubicBezTo>
                <a:lnTo>
                  <a:pt x="3" y="10000"/>
                </a:lnTo>
                <a:cubicBezTo>
                  <a:pt x="-8" y="5493"/>
                  <a:pt x="6" y="3433"/>
                  <a:pt x="21"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6462837" y="-30440"/>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p:cNvSpPr txBox="1">
            <a:spLocks noChangeArrowheads="1"/>
          </p:cNvSpPr>
          <p:nvPr userDrawn="1"/>
        </p:nvSpPr>
        <p:spPr bwMode="white">
          <a:xfrm>
            <a:off x="1625888" y="6584461"/>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spTree>
    <p:extLst>
      <p:ext uri="{BB962C8B-B14F-4D97-AF65-F5344CB8AC3E}">
        <p14:creationId xmlns:p14="http://schemas.microsoft.com/office/powerpoint/2010/main" val="299902015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40" name="Text Box 40"/>
          <p:cNvSpPr txBox="1">
            <a:spLocks noChangeArrowheads="1"/>
          </p:cNvSpPr>
          <p:nvPr userDrawn="1"/>
        </p:nvSpPr>
        <p:spPr bwMode="white">
          <a:xfrm>
            <a:off x="2551494" y="6633843"/>
            <a:ext cx="3682097"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675" baseline="0" dirty="0">
                <a:solidFill>
                  <a:srgbClr val="002060"/>
                </a:solidFill>
                <a:latin typeface="Arial"/>
              </a:rPr>
              <a:t>Cerritos • Fresno • Irvine • Marin • Pasadena • Pleasanton • Riverside • Sacramento • San Diego</a:t>
            </a:r>
          </a:p>
        </p:txBody>
      </p: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4888" b="28326"/>
          <a:stretch>
            <a:fillRect/>
          </a:stretch>
        </p:blipFill>
        <p:spPr bwMode="auto">
          <a:xfrm>
            <a:off x="277914" y="6346275"/>
            <a:ext cx="993119" cy="40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FDD49F67-CBF0-4D9E-9987-B28F4FA6270A}"/>
              </a:ext>
            </a:extLst>
          </p:cNvPr>
          <p:cNvSpPr>
            <a:spLocks noGrp="1"/>
          </p:cNvSpPr>
          <p:nvPr>
            <p:ph type="title"/>
          </p:nvPr>
        </p:nvSpPr>
        <p:spPr>
          <a:xfrm>
            <a:off x="666751" y="359361"/>
            <a:ext cx="11063816" cy="415498"/>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80695429-E5D5-4E9F-B3AD-8FB146876FFF}"/>
              </a:ext>
            </a:extLst>
          </p:cNvPr>
          <p:cNvSpPr>
            <a:spLocks noGrp="1"/>
          </p:cNvSpPr>
          <p:nvPr>
            <p:ph idx="1"/>
          </p:nvPr>
        </p:nvSpPr>
        <p:spPr>
          <a:xfrm>
            <a:off x="666751" y="1966913"/>
            <a:ext cx="11063816"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FA3BAED-CAC3-4FA3-9983-38EB45BB353F}"/>
              </a:ext>
            </a:extLst>
          </p:cNvPr>
          <p:cNvGrpSpPr/>
          <p:nvPr userDrawn="1"/>
        </p:nvGrpSpPr>
        <p:grpSpPr>
          <a:xfrm>
            <a:off x="6971930" y="-1"/>
            <a:ext cx="5220071" cy="1109710"/>
            <a:chOff x="6971929" y="-1"/>
            <a:chExt cx="5220071" cy="1109710"/>
          </a:xfrm>
        </p:grpSpPr>
        <p:sp>
          <p:nvSpPr>
            <p:cNvPr id="5" name="Right Triangle 4">
              <a:extLst>
                <a:ext uri="{FF2B5EF4-FFF2-40B4-BE49-F238E27FC236}">
                  <a16:creationId xmlns:a16="http://schemas.microsoft.com/office/drawing/2014/main" id="{077F8B9E-4A6A-4448-860B-15B0E34AE0DF}"/>
                </a:ext>
              </a:extLst>
            </p:cNvPr>
            <p:cNvSpPr/>
            <p:nvPr userDrawn="1"/>
          </p:nvSpPr>
          <p:spPr bwMode="auto">
            <a:xfrm flipH="1">
              <a:off x="6971929" y="-1"/>
              <a:ext cx="423170" cy="1109709"/>
            </a:xfrm>
            <a:prstGeom prst="rtTriangl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pPr>
              <a:endParaRPr kumimoji="0" lang="en-US" sz="1800" b="0" i="0" u="none" strike="noStrike" cap="none" normalizeH="0" baseline="-25000" dirty="0">
                <a:ln>
                  <a:noFill/>
                </a:ln>
                <a:solidFill>
                  <a:schemeClr val="tx1"/>
                </a:solidFill>
                <a:effectLst/>
                <a:latin typeface="Arial"/>
              </a:endParaRPr>
            </a:p>
          </p:txBody>
        </p:sp>
        <p:sp>
          <p:nvSpPr>
            <p:cNvPr id="6" name="Rectangle 5">
              <a:extLst>
                <a:ext uri="{FF2B5EF4-FFF2-40B4-BE49-F238E27FC236}">
                  <a16:creationId xmlns:a16="http://schemas.microsoft.com/office/drawing/2014/main" id="{491DECF7-B49A-4577-90B5-0DA6776916FA}"/>
                </a:ext>
              </a:extLst>
            </p:cNvPr>
            <p:cNvSpPr/>
            <p:nvPr userDrawn="1"/>
          </p:nvSpPr>
          <p:spPr bwMode="auto">
            <a:xfrm>
              <a:off x="7395099" y="0"/>
              <a:ext cx="4796901" cy="1109709"/>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pPr>
              <a:endParaRPr kumimoji="0" lang="en-US" sz="1800" b="0" i="0" u="none" strike="noStrike" cap="none" normalizeH="0" baseline="-25000" dirty="0">
                <a:ln>
                  <a:noFill/>
                </a:ln>
                <a:solidFill>
                  <a:schemeClr val="tx1"/>
                </a:solidFill>
                <a:effectLst/>
                <a:latin typeface="Arial"/>
              </a:endParaRPr>
            </a:p>
          </p:txBody>
        </p:sp>
      </p:grpSp>
      <p:cxnSp>
        <p:nvCxnSpPr>
          <p:cNvPr id="18" name="Straight Connector 12">
            <a:extLst>
              <a:ext uri="{FF2B5EF4-FFF2-40B4-BE49-F238E27FC236}">
                <a16:creationId xmlns:a16="http://schemas.microsoft.com/office/drawing/2014/main" id="{81B78555-30E0-431E-BF57-190B3BCEAC1B}"/>
              </a:ext>
            </a:extLst>
          </p:cNvPr>
          <p:cNvCxnSpPr>
            <a:cxnSpLocks noChangeShapeType="1"/>
          </p:cNvCxnSpPr>
          <p:nvPr userDrawn="1"/>
        </p:nvCxnSpPr>
        <p:spPr bwMode="auto">
          <a:xfrm flipH="1">
            <a:off x="6417633" y="6685188"/>
            <a:ext cx="5774369" cy="0"/>
          </a:xfrm>
          <a:prstGeom prst="line">
            <a:avLst/>
          </a:prstGeom>
          <a:noFill/>
          <a:ln w="762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8C988A2F-6487-4E03-AD76-25BFBF4DAE18}"/>
              </a:ext>
            </a:extLst>
          </p:cNvPr>
          <p:cNvSpPr/>
          <p:nvPr userDrawn="1"/>
        </p:nvSpPr>
        <p:spPr>
          <a:xfrm>
            <a:off x="11351200" y="6380207"/>
            <a:ext cx="379369" cy="213585"/>
          </a:xfrm>
          <a:prstGeom prst="rect">
            <a:avLst/>
          </a:prstGeom>
        </p:spPr>
        <p:txBody>
          <a:bodyPr wrap="square">
            <a:spAutoFit/>
          </a:bodyPr>
          <a:lstStyle/>
          <a:p>
            <a:fld id="{3B67BD40-0513-4610-BC0D-273865C847DB}" type="slidenum">
              <a:rPr lang="en-US" sz="788" baseline="0" smtClean="0"/>
              <a:t>‹#›</a:t>
            </a:fld>
            <a:endParaRPr lang="en-US" sz="788" baseline="0" dirty="0"/>
          </a:p>
        </p:txBody>
      </p:sp>
    </p:spTree>
    <p:extLst>
      <p:ext uri="{BB962C8B-B14F-4D97-AF65-F5344CB8AC3E}">
        <p14:creationId xmlns:p14="http://schemas.microsoft.com/office/powerpoint/2010/main" val="12544240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9"/>
          <p:cNvSpPr>
            <a:spLocks noChangeShapeType="1"/>
          </p:cNvSpPr>
          <p:nvPr userDrawn="1"/>
        </p:nvSpPr>
        <p:spPr bwMode="gray">
          <a:xfrm flipH="1">
            <a:off x="2032000" y="2747963"/>
            <a:ext cx="0" cy="1371600"/>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5" name="Line 50"/>
          <p:cNvSpPr>
            <a:spLocks noChangeShapeType="1"/>
          </p:cNvSpPr>
          <p:nvPr userDrawn="1"/>
        </p:nvSpPr>
        <p:spPr bwMode="gray">
          <a:xfrm flipH="1">
            <a:off x="4057651" y="2747963"/>
            <a:ext cx="0" cy="1371600"/>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6" name="Line 51"/>
          <p:cNvSpPr>
            <a:spLocks noChangeShapeType="1"/>
          </p:cNvSpPr>
          <p:nvPr userDrawn="1"/>
        </p:nvSpPr>
        <p:spPr bwMode="gray">
          <a:xfrm flipH="1">
            <a:off x="6089651" y="2747963"/>
            <a:ext cx="0" cy="1371600"/>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7" name="Line 52"/>
          <p:cNvSpPr>
            <a:spLocks noChangeShapeType="1"/>
          </p:cNvSpPr>
          <p:nvPr userDrawn="1"/>
        </p:nvSpPr>
        <p:spPr bwMode="gray">
          <a:xfrm flipH="1">
            <a:off x="8121651" y="2747963"/>
            <a:ext cx="0" cy="1371600"/>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8" name="Line 32"/>
          <p:cNvSpPr>
            <a:spLocks noChangeShapeType="1"/>
          </p:cNvSpPr>
          <p:nvPr userDrawn="1"/>
        </p:nvSpPr>
        <p:spPr bwMode="gray">
          <a:xfrm rot="16200000">
            <a:off x="1633803" y="2334422"/>
            <a:ext cx="1700212" cy="44449"/>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9" name="Line 37"/>
          <p:cNvSpPr>
            <a:spLocks noChangeShapeType="1"/>
          </p:cNvSpPr>
          <p:nvPr userDrawn="1"/>
        </p:nvSpPr>
        <p:spPr bwMode="gray">
          <a:xfrm rot="16200000" flipV="1">
            <a:off x="1752864" y="753269"/>
            <a:ext cx="1506538"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0" name="Line 39"/>
          <p:cNvSpPr>
            <a:spLocks noChangeShapeType="1"/>
          </p:cNvSpPr>
          <p:nvPr userDrawn="1"/>
        </p:nvSpPr>
        <p:spPr bwMode="gray">
          <a:xfrm rot="10800000">
            <a:off x="0" y="1379538"/>
            <a:ext cx="2506133"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1" name="Line 9"/>
          <p:cNvSpPr>
            <a:spLocks noChangeShapeType="1"/>
          </p:cNvSpPr>
          <p:nvPr userDrawn="1"/>
        </p:nvSpPr>
        <p:spPr bwMode="gray">
          <a:xfrm>
            <a:off x="0" y="4125913"/>
            <a:ext cx="2336800"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2" name="Line 13"/>
          <p:cNvSpPr>
            <a:spLocks noChangeShapeType="1"/>
          </p:cNvSpPr>
          <p:nvPr userDrawn="1"/>
        </p:nvSpPr>
        <p:spPr bwMode="gray">
          <a:xfrm>
            <a:off x="2664886" y="4125913"/>
            <a:ext cx="3287183"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3" name="Line 25"/>
          <p:cNvSpPr>
            <a:spLocks noChangeShapeType="1"/>
          </p:cNvSpPr>
          <p:nvPr userDrawn="1"/>
        </p:nvSpPr>
        <p:spPr bwMode="gray">
          <a:xfrm>
            <a:off x="6163735" y="4125913"/>
            <a:ext cx="3399367"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4" name="Line 30"/>
          <p:cNvSpPr>
            <a:spLocks noChangeShapeType="1"/>
          </p:cNvSpPr>
          <p:nvPr userDrawn="1"/>
        </p:nvSpPr>
        <p:spPr bwMode="gray">
          <a:xfrm>
            <a:off x="9874252" y="4125913"/>
            <a:ext cx="2317749"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5" name="Rectangle 17"/>
          <p:cNvSpPr>
            <a:spLocks noChangeArrowheads="1"/>
          </p:cNvSpPr>
          <p:nvPr userDrawn="1"/>
        </p:nvSpPr>
        <p:spPr bwMode="gray">
          <a:xfrm>
            <a:off x="0" y="3"/>
            <a:ext cx="12192000" cy="142875"/>
          </a:xfrm>
          <a:prstGeom prst="rect">
            <a:avLst/>
          </a:prstGeom>
          <a:solidFill>
            <a:srgbClr val="92D050"/>
          </a:solidFill>
          <a:ln>
            <a:noFill/>
          </a:ln>
          <a:effec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pic>
        <p:nvPicPr>
          <p:cNvPr id="16" name="Picture 46" descr="AALRR logo"/>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037470" y="4766433"/>
            <a:ext cx="267534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54"/>
          <p:cNvGrpSpPr/>
          <p:nvPr userDrawn="1"/>
        </p:nvGrpSpPr>
        <p:grpSpPr>
          <a:xfrm>
            <a:off x="2328335" y="4006850"/>
            <a:ext cx="342900" cy="254000"/>
            <a:chOff x="434" y="3439"/>
            <a:chExt cx="162" cy="160"/>
          </a:xfrm>
        </p:grpSpPr>
        <p:sp>
          <p:nvSpPr>
            <p:cNvPr id="18" name="AutoShape 55"/>
            <p:cNvSpPr>
              <a:spLocks noChangeArrowheads="1"/>
            </p:cNvSpPr>
            <p:nvPr userDrawn="1"/>
          </p:nvSpPr>
          <p:spPr bwMode="gray">
            <a:xfrm>
              <a:off x="434" y="3439"/>
              <a:ext cx="162"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9" name="Oval 56"/>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20" name="Oval 57"/>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grpSp>
        <p:nvGrpSpPr>
          <p:cNvPr id="21" name="Group 58"/>
          <p:cNvGrpSpPr/>
          <p:nvPr userDrawn="1"/>
        </p:nvGrpSpPr>
        <p:grpSpPr>
          <a:xfrm>
            <a:off x="5916086" y="4006850"/>
            <a:ext cx="342900" cy="254000"/>
            <a:chOff x="434" y="3439"/>
            <a:chExt cx="162" cy="160"/>
          </a:xfrm>
        </p:grpSpPr>
        <p:sp>
          <p:nvSpPr>
            <p:cNvPr id="22" name="AutoShape 59"/>
            <p:cNvSpPr>
              <a:spLocks noChangeArrowheads="1"/>
            </p:cNvSpPr>
            <p:nvPr userDrawn="1"/>
          </p:nvSpPr>
          <p:spPr bwMode="gray">
            <a:xfrm>
              <a:off x="434" y="3439"/>
              <a:ext cx="162"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23" name="Oval 60"/>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24" name="Oval 61"/>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grpSp>
        <p:nvGrpSpPr>
          <p:cNvPr id="25" name="Group 62"/>
          <p:cNvGrpSpPr/>
          <p:nvPr userDrawn="1"/>
        </p:nvGrpSpPr>
        <p:grpSpPr>
          <a:xfrm>
            <a:off x="9544051" y="4006850"/>
            <a:ext cx="342900" cy="254000"/>
            <a:chOff x="434" y="3439"/>
            <a:chExt cx="162" cy="160"/>
          </a:xfrm>
        </p:grpSpPr>
        <p:sp>
          <p:nvSpPr>
            <p:cNvPr id="26" name="AutoShape 63"/>
            <p:cNvSpPr>
              <a:spLocks noChangeArrowheads="1"/>
            </p:cNvSpPr>
            <p:nvPr userDrawn="1"/>
          </p:nvSpPr>
          <p:spPr bwMode="gray">
            <a:xfrm>
              <a:off x="434" y="3439"/>
              <a:ext cx="162"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27" name="Oval 64"/>
            <p:cNvSpPr>
              <a:spLocks noChangeArrowheads="1"/>
            </p:cNvSpPr>
            <p:nvPr userDrawn="1"/>
          </p:nvSpPr>
          <p:spPr bwMode="gray">
            <a:xfrm>
              <a:off x="443" y="3446"/>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28" name="Oval 65"/>
            <p:cNvSpPr>
              <a:spLocks noChangeArrowheads="1"/>
            </p:cNvSpPr>
            <p:nvPr userDrawn="1"/>
          </p:nvSpPr>
          <p:spPr bwMode="gray">
            <a:xfrm>
              <a:off x="456" y="3459"/>
              <a:ext cx="120" cy="120"/>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sp>
        <p:nvSpPr>
          <p:cNvPr id="29" name="Line 15"/>
          <p:cNvSpPr>
            <a:spLocks noChangeShapeType="1"/>
          </p:cNvSpPr>
          <p:nvPr userDrawn="1"/>
        </p:nvSpPr>
        <p:spPr bwMode="gray">
          <a:xfrm rot="16200000">
            <a:off x="1155172" y="5507038"/>
            <a:ext cx="2701925"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0" name="Rectangle 18"/>
          <p:cNvSpPr>
            <a:spLocks noChangeArrowheads="1"/>
          </p:cNvSpPr>
          <p:nvPr userDrawn="1"/>
        </p:nvSpPr>
        <p:spPr bwMode="gray">
          <a:xfrm>
            <a:off x="0" y="6629400"/>
            <a:ext cx="12192000" cy="228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31" name="Rectangle 19"/>
          <p:cNvSpPr>
            <a:spLocks noChangeArrowheads="1"/>
          </p:cNvSpPr>
          <p:nvPr userDrawn="1"/>
        </p:nvSpPr>
        <p:spPr bwMode="gray">
          <a:xfrm>
            <a:off x="0" y="6604000"/>
            <a:ext cx="12192000" cy="57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32" name="Text Box 40"/>
          <p:cNvSpPr txBox="1">
            <a:spLocks noChangeArrowheads="1"/>
          </p:cNvSpPr>
          <p:nvPr userDrawn="1"/>
        </p:nvSpPr>
        <p:spPr bwMode="white">
          <a:xfrm>
            <a:off x="8862795" y="6722143"/>
            <a:ext cx="2867772"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sz="2400" baseline="-25000">
                <a:solidFill>
                  <a:schemeClr val="tx1"/>
                </a:solidFill>
                <a:latin typeface="Arial" pitchFamily="34" charset="0"/>
              </a:defRPr>
            </a:lvl1pPr>
            <a:lvl2pPr marL="742950" indent="-285750" eaLnBrk="0" hangingPunct="0">
              <a:defRPr sz="2400" baseline="-25000">
                <a:solidFill>
                  <a:schemeClr val="tx1"/>
                </a:solidFill>
                <a:latin typeface="Arial" pitchFamily="34" charset="0"/>
              </a:defRPr>
            </a:lvl2pPr>
            <a:lvl3pPr marL="1143000" indent="-228600" eaLnBrk="0" hangingPunct="0">
              <a:defRPr sz="2400" baseline="-25000">
                <a:solidFill>
                  <a:schemeClr val="tx1"/>
                </a:solidFill>
                <a:latin typeface="Arial" pitchFamily="34" charset="0"/>
              </a:defRPr>
            </a:lvl3pPr>
            <a:lvl4pPr marL="1600200" indent="-228600" eaLnBrk="0" hangingPunct="0">
              <a:defRPr sz="2400" baseline="-25000">
                <a:solidFill>
                  <a:schemeClr val="tx1"/>
                </a:solidFill>
                <a:latin typeface="Arial" pitchFamily="34" charset="0"/>
              </a:defRPr>
            </a:lvl4pPr>
            <a:lvl5pPr marL="2057400" indent="-228600" eaLnBrk="0" hangingPunct="0">
              <a:defRPr sz="2400" baseline="-25000">
                <a:solidFill>
                  <a:schemeClr val="tx1"/>
                </a:solidFill>
                <a:latin typeface="Arial" pitchFamily="34" charset="0"/>
              </a:defRPr>
            </a:lvl5pPr>
            <a:lvl6pPr marL="2514600" indent="-228600" eaLnBrk="0" fontAlgn="base" hangingPunct="0">
              <a:spcBef>
                <a:spcPct val="0"/>
              </a:spcBef>
              <a:spcAft>
                <a:spcPct val="0"/>
              </a:spcAft>
              <a:defRPr sz="2400" baseline="-25000">
                <a:solidFill>
                  <a:schemeClr val="tx1"/>
                </a:solidFill>
                <a:latin typeface="Arial" pitchFamily="34" charset="0"/>
              </a:defRPr>
            </a:lvl6pPr>
            <a:lvl7pPr marL="2971800" indent="-228600" eaLnBrk="0" fontAlgn="base" hangingPunct="0">
              <a:spcBef>
                <a:spcPct val="0"/>
              </a:spcBef>
              <a:spcAft>
                <a:spcPct val="0"/>
              </a:spcAft>
              <a:defRPr sz="2400" baseline="-25000">
                <a:solidFill>
                  <a:schemeClr val="tx1"/>
                </a:solidFill>
                <a:latin typeface="Arial" pitchFamily="34" charset="0"/>
              </a:defRPr>
            </a:lvl7pPr>
            <a:lvl8pPr marL="3429000" indent="-228600" eaLnBrk="0" fontAlgn="base" hangingPunct="0">
              <a:spcBef>
                <a:spcPct val="0"/>
              </a:spcBef>
              <a:spcAft>
                <a:spcPct val="0"/>
              </a:spcAft>
              <a:defRPr sz="2400" baseline="-25000">
                <a:solidFill>
                  <a:schemeClr val="tx1"/>
                </a:solidFill>
                <a:latin typeface="Arial" pitchFamily="34" charset="0"/>
              </a:defRPr>
            </a:lvl8pPr>
            <a:lvl9pPr marL="3886200" indent="-228600" eaLnBrk="0" fontAlgn="base" hangingPunct="0">
              <a:spcBef>
                <a:spcPct val="0"/>
              </a:spcBef>
              <a:spcAft>
                <a:spcPct val="0"/>
              </a:spcAft>
              <a:defRPr sz="2400" baseline="-25000">
                <a:solidFill>
                  <a:schemeClr val="tx1"/>
                </a:solidFill>
                <a:latin typeface="Arial" pitchFamily="34" charset="0"/>
              </a:defRPr>
            </a:lvl9pPr>
          </a:lstStyle>
          <a:p>
            <a:pPr algn="r" eaLnBrk="1" hangingPunct="1">
              <a:spcBef>
                <a:spcPct val="50000"/>
              </a:spcBef>
              <a:defRPr/>
            </a:pPr>
            <a:r>
              <a:rPr lang="en-US" sz="600" baseline="0" dirty="0">
                <a:solidFill>
                  <a:srgbClr val="FFFFFF"/>
                </a:solidFill>
              </a:rPr>
              <a:t>Cerritos • Fresno • Irvine • Marin • Pleasanton • Riverside • Sacramento • San Diego</a:t>
            </a:r>
          </a:p>
        </p:txBody>
      </p:sp>
      <p:sp>
        <p:nvSpPr>
          <p:cNvPr id="33" name="Rectangle 16"/>
          <p:cNvSpPr>
            <a:spLocks noChangeArrowheads="1"/>
          </p:cNvSpPr>
          <p:nvPr userDrawn="1"/>
        </p:nvSpPr>
        <p:spPr bwMode="gray">
          <a:xfrm>
            <a:off x="0" y="6467478"/>
            <a:ext cx="12192000" cy="142875"/>
          </a:xfrm>
          <a:prstGeom prst="rect">
            <a:avLst/>
          </a:prstGeom>
          <a:solidFill>
            <a:srgbClr val="92D050"/>
          </a:solidFill>
          <a:ln>
            <a:noFill/>
          </a:ln>
          <a:effec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34" name="Text Box 2"/>
          <p:cNvSpPr txBox="1">
            <a:spLocks noChangeArrowheads="1"/>
          </p:cNvSpPr>
          <p:nvPr userDrawn="1"/>
        </p:nvSpPr>
        <p:spPr bwMode="auto">
          <a:xfrm>
            <a:off x="6351" y="2828928"/>
            <a:ext cx="12192000" cy="1624013"/>
          </a:xfrm>
          <a:prstGeom prst="rect">
            <a:avLst/>
          </a:prstGeom>
          <a:solidFill>
            <a:srgbClr val="12175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146" tIns="27146" rIns="27146" bIns="27146"/>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algn="ctr" eaLnBrk="1" hangingPunct="1">
              <a:spcBef>
                <a:spcPts val="1350"/>
              </a:spcBef>
              <a:defRPr/>
            </a:pPr>
            <a:endParaRPr lang="en-US" altLang="en-US" sz="600" baseline="0" dirty="0">
              <a:solidFill>
                <a:srgbClr val="FFFFFF"/>
              </a:solidFill>
              <a:latin typeface="Gill Sans MT" pitchFamily="34" charset="0"/>
            </a:endParaRPr>
          </a:p>
          <a:p>
            <a:pPr algn="ctr" eaLnBrk="1" hangingPunct="1">
              <a:defRPr/>
            </a:pPr>
            <a:r>
              <a:rPr lang="en-US" altLang="en-US" sz="2700" baseline="0" dirty="0">
                <a:solidFill>
                  <a:srgbClr val="FFFFFF"/>
                </a:solidFill>
                <a:latin typeface="Gill Sans MT" pitchFamily="34" charset="0"/>
              </a:rPr>
              <a:t>2013 Education Law Conference </a:t>
            </a:r>
            <a:br>
              <a:rPr lang="en-US" altLang="en-US" sz="2700" baseline="0" dirty="0">
                <a:solidFill>
                  <a:srgbClr val="FFFFFF"/>
                </a:solidFill>
                <a:latin typeface="Gill Sans MT" pitchFamily="34" charset="0"/>
              </a:rPr>
            </a:br>
            <a:r>
              <a:rPr lang="en-US" altLang="en-US" sz="2700" i="1" baseline="0" dirty="0">
                <a:solidFill>
                  <a:srgbClr val="92D050"/>
                </a:solidFill>
                <a:latin typeface="Gill Sans MT" pitchFamily="34" charset="0"/>
              </a:rPr>
              <a:t>Rethinking the Future</a:t>
            </a:r>
            <a:endParaRPr lang="en-US" altLang="en-US" sz="2700" dirty="0">
              <a:solidFill>
                <a:srgbClr val="92D050"/>
              </a:solidFill>
            </a:endParaRPr>
          </a:p>
        </p:txBody>
      </p:sp>
      <p:pic>
        <p:nvPicPr>
          <p:cNvPr id="35" name="Picture 3" descr="success"/>
          <p:cNvPicPr>
            <a:picLocks noChangeAspect="1" noChangeArrowheads="1"/>
          </p:cNvPicPr>
          <p:nvPr userDrawn="1"/>
        </p:nvPicPr>
        <p:blipFill>
          <a:blip r:embed="rId3">
            <a:extLst>
              <a:ext uri="{28A0092B-C50C-407E-A947-70E740481C1C}">
                <a14:useLocalDpi xmlns:a14="http://schemas.microsoft.com/office/drawing/2010/main" val="0"/>
              </a:ext>
            </a:extLst>
          </a:blip>
          <a:srcRect t="14557" b="14557"/>
          <a:stretch>
            <a:fillRect/>
          </a:stretch>
        </p:blipFill>
        <p:spPr bwMode="auto">
          <a:xfrm>
            <a:off x="6351" y="142878"/>
            <a:ext cx="4432483" cy="268604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603A2B"/>
                </a:solidFill>
                <a:miter lim="800000"/>
                <a:headEnd/>
                <a:tailEnd/>
              </a14:hiddenLine>
            </a:ext>
            <a:ext uri="{AF507438-7753-43E0-B8FC-AC1667EBCBE1}">
              <a14:hiddenEffects xmlns:a14="http://schemas.microsoft.com/office/drawing/2010/main">
                <a:effectLst>
                  <a:outerShdw dist="35921" dir="2700000" algn="ctr" rotWithShape="0">
                    <a:srgbClr val="EDDCCA"/>
                  </a:outerShdw>
                </a:effectLst>
              </a14:hiddenEffects>
            </a:ext>
          </a:extLst>
        </p:spPr>
      </p:pic>
      <p:sp>
        <p:nvSpPr>
          <p:cNvPr id="3074" name="Rectangle 2"/>
          <p:cNvSpPr>
            <a:spLocks noGrp="1" noChangeArrowheads="1"/>
          </p:cNvSpPr>
          <p:nvPr>
            <p:ph type="ctrTitle"/>
          </p:nvPr>
        </p:nvSpPr>
        <p:spPr>
          <a:xfrm>
            <a:off x="4733235" y="972625"/>
            <a:ext cx="7452415" cy="415498"/>
          </a:xfrm>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4733235" y="493200"/>
            <a:ext cx="7465116" cy="276999"/>
          </a:xfrm>
        </p:spPr>
        <p:txBody>
          <a:bodyPr>
            <a:spAutoFit/>
          </a:bodyPr>
          <a:lstStyle>
            <a:lvl1pPr marL="0" indent="0">
              <a:buFontTx/>
              <a:buNone/>
              <a:defRPr>
                <a:solidFill>
                  <a:schemeClr val="tx2"/>
                </a:solidFill>
              </a:defRPr>
            </a:lvl1pPr>
          </a:lstStyle>
          <a:p>
            <a:pPr lvl="0"/>
            <a:r>
              <a:rPr lang="en-US" noProof="0"/>
              <a:t>Click to edit Master subtitle style</a:t>
            </a:r>
          </a:p>
        </p:txBody>
      </p:sp>
    </p:spTree>
    <p:extLst>
      <p:ext uri="{BB962C8B-B14F-4D97-AF65-F5344CB8AC3E}">
        <p14:creationId xmlns:p14="http://schemas.microsoft.com/office/powerpoint/2010/main" val="7176899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B74D9BA-2A26-29A6-4679-B7F5D656455A}"/>
              </a:ext>
            </a:extLst>
          </p:cNvPr>
          <p:cNvSpPr>
            <a:spLocks noGrp="1"/>
          </p:cNvSpPr>
          <p:nvPr>
            <p:ph type="subTitle" idx="1"/>
          </p:nvPr>
        </p:nvSpPr>
        <p:spPr>
          <a:xfrm>
            <a:off x="1473200" y="5334000"/>
            <a:ext cx="9245600" cy="609600"/>
          </a:xfrm>
        </p:spPr>
        <p:txBody>
          <a:bodyPr anchor="ctr"/>
          <a:lstStyle>
            <a:lvl1pPr marL="0" indent="0" algn="ctr">
              <a:buNone/>
              <a:defRPr sz="2000" b="1">
                <a:solidFill>
                  <a:srgbClr val="FFE3A9"/>
                </a:solidFill>
                <a:latin typeface="Garamond" panose="02020404030301010803" pitchFamily="18"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3644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B67BD40-0513-4610-BC0D-273865C847DB}" type="slidenum">
              <a:rPr lang="en-US"/>
              <a:pPr>
                <a:defRPr/>
              </a:pPr>
              <a:t>‹#›</a:t>
            </a:fld>
            <a:endParaRPr lang="en-US" dirty="0"/>
          </a:p>
        </p:txBody>
      </p:sp>
    </p:spTree>
    <p:extLst>
      <p:ext uri="{BB962C8B-B14F-4D97-AF65-F5344CB8AC3E}">
        <p14:creationId xmlns:p14="http://schemas.microsoft.com/office/powerpoint/2010/main" val="33488573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46166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3773A0ED-6857-4121-8F43-6B39AB89CB36}" type="slidenum">
              <a:rPr lang="en-US"/>
              <a:pPr>
                <a:defRPr/>
              </a:pPr>
              <a:t>‹#›</a:t>
            </a:fld>
            <a:endParaRPr lang="en-US" dirty="0"/>
          </a:p>
        </p:txBody>
      </p:sp>
    </p:spTree>
    <p:extLst>
      <p:ext uri="{BB962C8B-B14F-4D97-AF65-F5344CB8AC3E}">
        <p14:creationId xmlns:p14="http://schemas.microsoft.com/office/powerpoint/2010/main" val="33753908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6753" y="1966913"/>
            <a:ext cx="5429249" cy="4017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2" y="1966913"/>
            <a:ext cx="5431367" cy="4017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FAA31C72-DCF6-4655-9EAC-05D4928C4321}" type="slidenum">
              <a:rPr lang="en-US"/>
              <a:pPr>
                <a:defRPr/>
              </a:pPr>
              <a:t>‹#›</a:t>
            </a:fld>
            <a:endParaRPr lang="en-US" dirty="0"/>
          </a:p>
        </p:txBody>
      </p:sp>
    </p:spTree>
    <p:extLst>
      <p:ext uri="{BB962C8B-B14F-4D97-AF65-F5344CB8AC3E}">
        <p14:creationId xmlns:p14="http://schemas.microsoft.com/office/powerpoint/2010/main" val="24957460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27038"/>
            <a:ext cx="10972800" cy="41549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vl1pPr>
          </a:lstStyle>
          <a:p>
            <a:pPr>
              <a:defRPr/>
            </a:pPr>
            <a:fld id="{3A6E943E-AB10-48CD-A0C3-1B68440E260A}" type="slidenum">
              <a:rPr lang="en-US"/>
              <a:pPr>
                <a:defRPr/>
              </a:pPr>
              <a:t>‹#›</a:t>
            </a:fld>
            <a:endParaRPr lang="en-US" dirty="0"/>
          </a:p>
        </p:txBody>
      </p:sp>
    </p:spTree>
    <p:extLst>
      <p:ext uri="{BB962C8B-B14F-4D97-AF65-F5344CB8AC3E}">
        <p14:creationId xmlns:p14="http://schemas.microsoft.com/office/powerpoint/2010/main" val="279583713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452DB608-CE2C-402D-8D1E-700BB1EEA1B7}" type="slidenum">
              <a:rPr lang="en-US"/>
              <a:pPr>
                <a:defRPr/>
              </a:pPr>
              <a:t>‹#›</a:t>
            </a:fld>
            <a:endParaRPr lang="en-US" dirty="0"/>
          </a:p>
        </p:txBody>
      </p:sp>
    </p:spTree>
    <p:extLst>
      <p:ext uri="{BB962C8B-B14F-4D97-AF65-F5344CB8AC3E}">
        <p14:creationId xmlns:p14="http://schemas.microsoft.com/office/powerpoint/2010/main" val="38224104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3B607D64-ED84-411B-8426-F72FDE7BB8A5}" type="slidenum">
              <a:rPr lang="en-US"/>
              <a:pPr>
                <a:defRPr/>
              </a:pPr>
              <a:t>‹#›</a:t>
            </a:fld>
            <a:endParaRPr lang="en-US" dirty="0"/>
          </a:p>
        </p:txBody>
      </p:sp>
    </p:spTree>
    <p:extLst>
      <p:ext uri="{BB962C8B-B14F-4D97-AF65-F5344CB8AC3E}">
        <p14:creationId xmlns:p14="http://schemas.microsoft.com/office/powerpoint/2010/main" val="379975670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136507"/>
            <a:ext cx="7315200" cy="23083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E3CBEB7D-35C7-4B44-B77E-E16154A71ECD}" type="slidenum">
              <a:rPr lang="en-US"/>
              <a:pPr>
                <a:defRPr/>
              </a:pPr>
              <a:t>‹#›</a:t>
            </a:fld>
            <a:endParaRPr lang="en-US" dirty="0"/>
          </a:p>
        </p:txBody>
      </p:sp>
    </p:spTree>
    <p:extLst>
      <p:ext uri="{BB962C8B-B14F-4D97-AF65-F5344CB8AC3E}">
        <p14:creationId xmlns:p14="http://schemas.microsoft.com/office/powerpoint/2010/main" val="124554647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41D6B4-8B3A-4641-B926-76F173796C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30032" t="57" r="6287" b="-57"/>
          <a:stretch>
            <a:fillRect/>
          </a:stretch>
        </p:blipFill>
        <p:spPr>
          <a:xfrm flipH="1">
            <a:off x="5644860" y="3904"/>
            <a:ext cx="6547139" cy="6854096"/>
          </a:xfrm>
          <a:prstGeom prst="rect">
            <a:avLst/>
          </a:prstGeom>
        </p:spPr>
      </p:pic>
      <p:sp>
        <p:nvSpPr>
          <p:cNvPr id="12" name="Flowchart: Manual Input 3">
            <a:extLst>
              <a:ext uri="{FF2B5EF4-FFF2-40B4-BE49-F238E27FC236}">
                <a16:creationId xmlns:a16="http://schemas.microsoft.com/office/drawing/2014/main" id="{FB79CFC2-392C-4561-B93D-4304F514C833}"/>
              </a:ext>
            </a:extLst>
          </p:cNvPr>
          <p:cNvSpPr/>
          <p:nvPr userDrawn="1"/>
        </p:nvSpPr>
        <p:spPr>
          <a:xfrm rot="5400000">
            <a:off x="117033" y="-117033"/>
            <a:ext cx="6858000" cy="7092067"/>
          </a:xfrm>
          <a:custGeom>
            <a:avLst/>
            <a:gdLst>
              <a:gd name="connsiteX0" fmla="*/ 7 w 9993"/>
              <a:gd name="connsiteY0" fmla="*/ 0 h 10000"/>
              <a:gd name="connsiteX1" fmla="*/ 9980 w 9993"/>
              <a:gd name="connsiteY1" fmla="*/ 1703 h 10000"/>
              <a:gd name="connsiteX2" fmla="*/ 9968 w 9993"/>
              <a:gd name="connsiteY2" fmla="*/ 10000 h 10000"/>
              <a:gd name="connsiteX3" fmla="*/ 15 w 9993"/>
              <a:gd name="connsiteY3" fmla="*/ 10000 h 10000"/>
              <a:gd name="connsiteX4" fmla="*/ 7 w 99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3" h="10000">
                <a:moveTo>
                  <a:pt x="7" y="0"/>
                </a:moveTo>
                <a:lnTo>
                  <a:pt x="9980" y="1703"/>
                </a:lnTo>
                <a:cubicBezTo>
                  <a:pt x="9987" y="4378"/>
                  <a:pt x="10013" y="7326"/>
                  <a:pt x="9968" y="10000"/>
                </a:cubicBezTo>
                <a:lnTo>
                  <a:pt x="15" y="10000"/>
                </a:lnTo>
                <a:cubicBezTo>
                  <a:pt x="4" y="5234"/>
                  <a:pt x="-8" y="3630"/>
                  <a:pt x="7"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en-US" sz="1350" baseline="0" dirty="0">
              <a:solidFill>
                <a:prstClr val="white"/>
              </a:solidFill>
            </a:endParaRPr>
          </a:p>
        </p:txBody>
      </p:sp>
      <p:cxnSp>
        <p:nvCxnSpPr>
          <p:cNvPr id="47" name="Straight Connector 4">
            <a:extLst>
              <a:ext uri="{FF2B5EF4-FFF2-40B4-BE49-F238E27FC236}">
                <a16:creationId xmlns:a16="http://schemas.microsoft.com/office/drawing/2014/main" id="{1B3C5D3D-E9F9-46BE-9830-342F28A4D1FF}"/>
              </a:ext>
            </a:extLst>
          </p:cNvPr>
          <p:cNvCxnSpPr>
            <a:cxnSpLocks noChangeShapeType="1"/>
          </p:cNvCxnSpPr>
          <p:nvPr userDrawn="1"/>
        </p:nvCxnSpPr>
        <p:spPr bwMode="auto">
          <a:xfrm flipV="1">
            <a:off x="5834767" y="-122800"/>
            <a:ext cx="1257300" cy="7053263"/>
          </a:xfrm>
          <a:prstGeom prst="line">
            <a:avLst/>
          </a:prstGeom>
          <a:noFill/>
          <a:ln w="1905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Picture 10">
            <a:extLst>
              <a:ext uri="{FF2B5EF4-FFF2-40B4-BE49-F238E27FC236}">
                <a16:creationId xmlns:a16="http://schemas.microsoft.com/office/drawing/2014/main" id="{F7A45CDC-5BCC-4C3D-ADD5-60B5FD5B9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3245" y="224898"/>
            <a:ext cx="4271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a:extLst>
              <a:ext uri="{FF2B5EF4-FFF2-40B4-BE49-F238E27FC236}">
                <a16:creationId xmlns:a16="http://schemas.microsoft.com/office/drawing/2014/main" id="{91420C3B-13F0-4A85-8C29-323EDAFC2CFC}"/>
              </a:ext>
            </a:extLst>
          </p:cNvPr>
          <p:cNvSpPr txBox="1">
            <a:spLocks noChangeArrowheads="1"/>
          </p:cNvSpPr>
          <p:nvPr userDrawn="1"/>
        </p:nvSpPr>
        <p:spPr bwMode="white">
          <a:xfrm>
            <a:off x="1566823" y="6603779"/>
            <a:ext cx="4078039"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fontAlgn="auto">
              <a:spcBef>
                <a:spcPct val="50000"/>
              </a:spcBef>
              <a:spcAft>
                <a:spcPct val="0"/>
              </a:spcAft>
            </a:pPr>
            <a:r>
              <a:rPr lang="en-US" sz="750" baseline="0" dirty="0">
                <a:solidFill>
                  <a:srgbClr val="002060"/>
                </a:solidFill>
                <a:latin typeface="Arial"/>
              </a:rPr>
              <a:t>Cerritos • Fresno • Irvine • Marin • Pasadena • Pleasanton • Riverside • Sacramento • San Diego</a:t>
            </a:r>
          </a:p>
        </p:txBody>
      </p:sp>
    </p:spTree>
    <p:extLst>
      <p:ext uri="{BB962C8B-B14F-4D97-AF65-F5344CB8AC3E}">
        <p14:creationId xmlns:p14="http://schemas.microsoft.com/office/powerpoint/2010/main" val="15789210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D2967-2DAD-4983-BE01-3B587C112865}"/>
              </a:ext>
            </a:extLst>
          </p:cNvPr>
          <p:cNvSpPr txBox="1"/>
          <p:nvPr userDrawn="1"/>
        </p:nvSpPr>
        <p:spPr>
          <a:xfrm>
            <a:off x="406400" y="6294052"/>
            <a:ext cx="609600" cy="276999"/>
          </a:xfrm>
          <a:prstGeom prst="rect">
            <a:avLst/>
          </a:prstGeom>
          <a:noFill/>
        </p:spPr>
        <p:txBody>
          <a:bodyPr wrap="square" rtlCol="0">
            <a:spAutoFit/>
          </a:bodyPr>
          <a:lstStyle/>
          <a:p>
            <a:pPr algn="ctr"/>
            <a:fld id="{D679CADF-E5EA-428E-A169-E3885E0B7908}" type="slidenum">
              <a:rPr lang="en-US" sz="1200" smtClean="0">
                <a:solidFill>
                  <a:schemeClr val="bg1"/>
                </a:solidFill>
                <a:latin typeface="Garamond" panose="02020404030301010803" pitchFamily="18" charset="0"/>
              </a:rPr>
              <a:pPr algn="ctr"/>
              <a:t>‹#›</a:t>
            </a:fld>
            <a:endParaRPr lang="en-US" sz="1200" dirty="0">
              <a:solidFill>
                <a:schemeClr val="bg1"/>
              </a:solidFill>
              <a:latin typeface="Garamond" panose="02020404030301010803" pitchFamily="18" charset="0"/>
            </a:endParaRPr>
          </a:p>
        </p:txBody>
      </p:sp>
      <p:sp>
        <p:nvSpPr>
          <p:cNvPr id="6" name="Title 1">
            <a:extLst>
              <a:ext uri="{FF2B5EF4-FFF2-40B4-BE49-F238E27FC236}">
                <a16:creationId xmlns:a16="http://schemas.microsoft.com/office/drawing/2014/main" id="{DD62E14E-1CFC-4095-8C68-F23D7FB80584}"/>
              </a:ext>
            </a:extLst>
          </p:cNvPr>
          <p:cNvSpPr>
            <a:spLocks noGrp="1"/>
          </p:cNvSpPr>
          <p:nvPr>
            <p:ph type="title"/>
          </p:nvPr>
        </p:nvSpPr>
        <p:spPr>
          <a:xfrm>
            <a:off x="609600" y="0"/>
            <a:ext cx="10972800" cy="830262"/>
          </a:xfrm>
        </p:spPr>
        <p:txBody>
          <a:bodyPr/>
          <a:lstStyle>
            <a:lvl1pPr>
              <a:defRPr sz="3500" b="1">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198685E4-90F3-4BCF-B86F-B115C8BEA801}"/>
              </a:ext>
            </a:extLst>
          </p:cNvPr>
          <p:cNvSpPr>
            <a:spLocks noGrp="1"/>
          </p:cNvSpPr>
          <p:nvPr>
            <p:ph idx="1"/>
          </p:nvPr>
        </p:nvSpPr>
        <p:spPr>
          <a:xfrm>
            <a:off x="609600" y="1981200"/>
            <a:ext cx="10972800" cy="41910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C227B58E-D737-FA5C-DC8F-B71D2956B7B2}"/>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338259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idx="1"/>
          </p:nvPr>
        </p:nvSpPr>
        <p:spPr>
          <a:xfrm>
            <a:off x="609600" y="1143000"/>
            <a:ext cx="10972800" cy="4343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9FD8E9D-07D5-33F8-95FD-29BD90844224}"/>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chemeClr val="bg1"/>
                </a:solidFill>
                <a:latin typeface="Garamond" panose="02020404030301010803" pitchFamily="18" charset="0"/>
                <a:cs typeface="Calibri" panose="020F0502020204030204" pitchFamily="34" charset="0"/>
              </a:rPr>
              <a:t>SWACC Annual Conference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sz="half" idx="1"/>
          </p:nvPr>
        </p:nvSpPr>
        <p:spPr>
          <a:xfrm>
            <a:off x="609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01B26E23-330D-EEE1-441D-5BD6382953AD}"/>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chemeClr val="bg1"/>
                </a:solidFill>
                <a:latin typeface="Garamond" panose="02020404030301010803" pitchFamily="18" charset="0"/>
                <a:cs typeface="Calibri" panose="020F0502020204030204" pitchFamily="34" charset="0"/>
              </a:rPr>
              <a:t>SWACC Annual Conference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4165600" cy="1905000"/>
          </a:xfrm>
        </p:spPr>
        <p:txBody>
          <a:bodyPr/>
          <a:lstStyle>
            <a:lvl1pPr>
              <a:defRPr sz="3500" b="1">
                <a:solidFill>
                  <a:srgbClr val="FFE3A9"/>
                </a:solidFill>
              </a:defRPr>
            </a:lvl1pPr>
          </a:lstStyle>
          <a:p>
            <a:r>
              <a:rPr lang="en-US" dirty="0"/>
              <a:t>Click to edit Master title style</a:t>
            </a:r>
          </a:p>
        </p:txBody>
      </p:sp>
      <p:sp>
        <p:nvSpPr>
          <p:cNvPr id="4" name="Content Placeholder 3"/>
          <p:cNvSpPr>
            <a:spLocks noGrp="1"/>
          </p:cNvSpPr>
          <p:nvPr>
            <p:ph sz="half" idx="2"/>
          </p:nvPr>
        </p:nvSpPr>
        <p:spPr>
          <a:xfrm>
            <a:off x="7010400" y="533400"/>
            <a:ext cx="4572000" cy="5638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080503EE-6504-88A3-5FF1-141873071E96}"/>
              </a:ext>
            </a:extLst>
          </p:cNvPr>
          <p:cNvSpPr>
            <a:spLocks noGrp="1"/>
          </p:cNvSpPr>
          <p:nvPr>
            <p:ph sz="half" idx="10"/>
          </p:nvPr>
        </p:nvSpPr>
        <p:spPr>
          <a:xfrm>
            <a:off x="609600" y="2743200"/>
            <a:ext cx="4165600" cy="3429000"/>
          </a:xfrm>
        </p:spPr>
        <p:txBody>
          <a:bodyPr/>
          <a:lstStyle>
            <a:lvl1pPr>
              <a:defRPr sz="200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173F6D3-7945-B3D3-2D22-49B09602B952}"/>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274469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BF5E-AF75-C64A-A450-601C4F4F2D43}"/>
              </a:ext>
            </a:extLst>
          </p:cNvPr>
          <p:cNvSpPr>
            <a:spLocks noGrp="1"/>
          </p:cNvSpPr>
          <p:nvPr>
            <p:ph type="title"/>
          </p:nvPr>
        </p:nvSpPr>
        <p:spPr>
          <a:xfrm>
            <a:off x="609600" y="2895600"/>
            <a:ext cx="10972800" cy="830262"/>
          </a:xfrm>
        </p:spPr>
        <p:txBody>
          <a:bodyPr/>
          <a:lstStyle>
            <a:lvl1pPr algn="ctr">
              <a:defRPr sz="4000" b="1">
                <a:solidFill>
                  <a:schemeClr val="bg1"/>
                </a:solidFill>
              </a:defRPr>
            </a:lvl1pPr>
          </a:lstStyle>
          <a:p>
            <a:r>
              <a:rPr lang="en-US" dirty="0"/>
              <a:t>Click to edit Master title style</a:t>
            </a:r>
          </a:p>
        </p:txBody>
      </p:sp>
      <p:sp>
        <p:nvSpPr>
          <p:cNvPr id="8" name="TextBox 7">
            <a:extLst>
              <a:ext uri="{FF2B5EF4-FFF2-40B4-BE49-F238E27FC236}">
                <a16:creationId xmlns:a16="http://schemas.microsoft.com/office/drawing/2014/main" id="{A7ED3F4E-B789-3F5C-D052-F8759BAAB27F}"/>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243823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42FB22-1922-217F-2484-29C015A28FC3}"/>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A0DDFFA-CF86-7CC2-4368-5BCA14A87D8C}"/>
              </a:ext>
            </a:extLst>
          </p:cNvPr>
          <p:cNvSpPr>
            <a:spLocks noGrp="1"/>
          </p:cNvSpPr>
          <p:nvPr>
            <p:ph idx="1"/>
          </p:nvPr>
        </p:nvSpPr>
        <p:spPr>
          <a:xfrm>
            <a:off x="609600" y="1143000"/>
            <a:ext cx="10972800" cy="48768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51272EDE-AB4F-3E67-F5AA-1900A805F905}"/>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26924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F7C5-3F1D-390A-8EBE-67E0EF0997AD}"/>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EE2F429-7B53-5627-4E6F-9396DB8B63B2}"/>
              </a:ext>
            </a:extLst>
          </p:cNvPr>
          <p:cNvSpPr>
            <a:spLocks noGrp="1"/>
          </p:cNvSpPr>
          <p:nvPr>
            <p:ph sz="half" idx="1"/>
          </p:nvPr>
        </p:nvSpPr>
        <p:spPr>
          <a:xfrm>
            <a:off x="609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6E229112-BFB7-E664-E3B6-36C14E104294}"/>
              </a:ext>
            </a:extLst>
          </p:cNvPr>
          <p:cNvSpPr>
            <a:spLocks noGrp="1"/>
          </p:cNvSpPr>
          <p:nvPr>
            <p:ph sz="half" idx="2"/>
          </p:nvPr>
        </p:nvSpPr>
        <p:spPr>
          <a:xfrm>
            <a:off x="6197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18630D0-968E-8319-AD2C-190C6648BC08}"/>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Garamond" panose="02020404030301010803" pitchFamily="18" charset="0"/>
                <a:cs typeface="Calibri" panose="020F0502020204030204" pitchFamily="34" charset="0"/>
              </a:rPr>
              <a:t>SWACC Annual Conference</a:t>
            </a:r>
          </a:p>
        </p:txBody>
      </p:sp>
    </p:spTree>
    <p:extLst>
      <p:ext uri="{BB962C8B-B14F-4D97-AF65-F5344CB8AC3E}">
        <p14:creationId xmlns:p14="http://schemas.microsoft.com/office/powerpoint/2010/main" val="141048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9728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1430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73" r:id="rId4"/>
    <p:sldLayoutId id="2147483675" r:id="rId5"/>
    <p:sldLayoutId id="2147483688" r:id="rId6"/>
    <p:sldLayoutId id="2147483687" r:id="rId7"/>
    <p:sldLayoutId id="2147483691" r:id="rId8"/>
    <p:sldLayoutId id="2147483690" r:id="rId9"/>
    <p:sldLayoutId id="2147483692" r:id="rId10"/>
    <p:sldLayoutId id="2147483689" r:id="rId11"/>
    <p:sldLayoutId id="2147483693" r:id="rId12"/>
  </p:sldLayoutIdLst>
  <p:txStyles>
    <p:titleStyle>
      <a:lvl1pPr algn="l" rtl="0" eaLnBrk="0" fontAlgn="base" hangingPunct="0">
        <a:spcBef>
          <a:spcPct val="0"/>
        </a:spcBef>
        <a:spcAft>
          <a:spcPct val="0"/>
        </a:spcAft>
        <a:defRPr sz="3600">
          <a:solidFill>
            <a:schemeClr val="tx1"/>
          </a:solidFill>
          <a:latin typeface="Garamond" panose="02020404030301010803" pitchFamily="18"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lumMod val="95000"/>
              <a:lumOff val="5000"/>
            </a:schemeClr>
          </a:solidFill>
          <a:latin typeface="Garamond" panose="02020404030301010803" pitchFamily="18"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lumMod val="95000"/>
              <a:lumOff val="5000"/>
            </a:schemeClr>
          </a:solidFill>
          <a:latin typeface="Garamond" panose="02020404030301010803" pitchFamily="18"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lumMod val="95000"/>
              <a:lumOff val="5000"/>
            </a:schemeClr>
          </a:solidFill>
          <a:latin typeface="Garamond" panose="02020404030301010803" pitchFamily="18"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lumMod val="95000"/>
              <a:lumOff val="5000"/>
            </a:schemeClr>
          </a:solidFill>
          <a:latin typeface="Garamond" panose="02020404030301010803" pitchFamily="18"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lumMod val="95000"/>
              <a:lumOff val="5000"/>
            </a:schemeClr>
          </a:solidFill>
          <a:latin typeface="Garamond" panose="02020404030301010803" pitchFamily="18"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17"/>
          <p:cNvGrpSpPr/>
          <p:nvPr userDrawn="1"/>
        </p:nvGrpSpPr>
        <p:grpSpPr>
          <a:xfrm>
            <a:off x="11391901" y="6053139"/>
            <a:ext cx="266931" cy="271456"/>
            <a:chOff x="5382" y="3813"/>
            <a:chExt cx="160" cy="162"/>
          </a:xfrm>
        </p:grpSpPr>
        <p:sp>
          <p:nvSpPr>
            <p:cNvPr id="1050" name="AutoShape 89"/>
            <p:cNvSpPr>
              <a:spLocks noChangeArrowheads="1"/>
            </p:cNvSpPr>
            <p:nvPr userDrawn="1"/>
          </p:nvSpPr>
          <p:spPr bwMode="gray">
            <a:xfrm rot="-5400000">
              <a:off x="5381" y="3814"/>
              <a:ext cx="162"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51" name="Oval 116"/>
            <p:cNvSpPr>
              <a:spLocks noChangeArrowheads="1"/>
            </p:cNvSpPr>
            <p:nvPr userDrawn="1"/>
          </p:nvSpPr>
          <p:spPr bwMode="gray">
            <a:xfrm>
              <a:off x="5392" y="3822"/>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1052" name="Oval 91"/>
            <p:cNvSpPr>
              <a:spLocks noChangeArrowheads="1"/>
            </p:cNvSpPr>
            <p:nvPr userDrawn="1"/>
          </p:nvSpPr>
          <p:spPr bwMode="gray">
            <a:xfrm rot="-5400000">
              <a:off x="5402" y="3833"/>
              <a:ext cx="120" cy="120"/>
            </a:xfrm>
            <a:prstGeom prst="ellipse">
              <a:avLst/>
            </a:prstGeom>
            <a:solidFill>
              <a:srgbClr val="92D050"/>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sp>
        <p:nvSpPr>
          <p:cNvPr id="1027" name="Rectangle 2"/>
          <p:cNvSpPr>
            <a:spLocks noGrp="1" noChangeArrowheads="1"/>
          </p:cNvSpPr>
          <p:nvPr>
            <p:ph type="title"/>
          </p:nvPr>
        </p:nvSpPr>
        <p:spPr bwMode="auto">
          <a:xfrm>
            <a:off x="666751" y="453845"/>
            <a:ext cx="110638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66751" y="1966913"/>
            <a:ext cx="11063816" cy="4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11521774" y="6449455"/>
            <a:ext cx="117020"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ctr">
              <a:defRPr sz="750" baseline="0">
                <a:solidFill>
                  <a:schemeClr val="tx2"/>
                </a:solidFill>
                <a:latin typeface="Arial"/>
              </a:defRPr>
            </a:lvl1pPr>
          </a:lstStyle>
          <a:p>
            <a:pPr>
              <a:defRPr/>
            </a:pPr>
            <a:fld id="{14379145-30A0-4344-9208-2553F483FBEF}" type="slidenum">
              <a:rPr lang="en-US"/>
              <a:pPr>
                <a:defRPr/>
              </a:pPr>
              <a:t>‹#›</a:t>
            </a:fld>
            <a:endParaRPr lang="en-US" dirty="0"/>
          </a:p>
        </p:txBody>
      </p:sp>
      <p:sp>
        <p:nvSpPr>
          <p:cNvPr id="2" name="Line 113"/>
          <p:cNvSpPr>
            <a:spLocks noChangeShapeType="1"/>
          </p:cNvSpPr>
          <p:nvPr userDrawn="1"/>
        </p:nvSpPr>
        <p:spPr bwMode="gray">
          <a:xfrm rot="-5400000">
            <a:off x="-2722419" y="3028950"/>
            <a:ext cx="6057900"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038" name="Rectangle 14"/>
          <p:cNvSpPr>
            <a:spLocks noChangeArrowheads="1"/>
          </p:cNvSpPr>
          <p:nvPr userDrawn="1"/>
        </p:nvSpPr>
        <p:spPr bwMode="hidden">
          <a:xfrm>
            <a:off x="2" y="252414"/>
            <a:ext cx="12187767" cy="509587"/>
          </a:xfrm>
          <a:prstGeom prst="rect">
            <a:avLst/>
          </a:prstGeom>
          <a:gradFill rotWithShape="1">
            <a:gsLst>
              <a:gs pos="0">
                <a:schemeClr val="bg1">
                  <a:alpha val="20000"/>
                </a:schemeClr>
              </a:gs>
              <a:gs pos="100000">
                <a:schemeClr val="bg1">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dirty="0"/>
          </a:p>
        </p:txBody>
      </p:sp>
      <p:sp>
        <p:nvSpPr>
          <p:cNvPr id="1032" name="Rectangle 10"/>
          <p:cNvSpPr>
            <a:spLocks noChangeArrowheads="1"/>
          </p:cNvSpPr>
          <p:nvPr userDrawn="1"/>
        </p:nvSpPr>
        <p:spPr bwMode="gray">
          <a:xfrm>
            <a:off x="0" y="2"/>
            <a:ext cx="12192000" cy="2190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1033" name="Rectangle 15"/>
          <p:cNvSpPr>
            <a:spLocks noChangeArrowheads="1"/>
          </p:cNvSpPr>
          <p:nvPr userDrawn="1"/>
        </p:nvSpPr>
        <p:spPr bwMode="gray">
          <a:xfrm>
            <a:off x="6098117" y="6705600"/>
            <a:ext cx="6093883" cy="152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1034" name="Rectangle 16"/>
          <p:cNvSpPr>
            <a:spLocks noChangeArrowheads="1"/>
          </p:cNvSpPr>
          <p:nvPr userDrawn="1"/>
        </p:nvSpPr>
        <p:spPr bwMode="gray">
          <a:xfrm>
            <a:off x="1585386" y="6705600"/>
            <a:ext cx="4449233" cy="152400"/>
          </a:xfrm>
          <a:prstGeom prst="rect">
            <a:avLst/>
          </a:prstGeom>
          <a:solidFill>
            <a:srgbClr val="92D050"/>
          </a:solidFill>
          <a:ln>
            <a:noFill/>
          </a:ln>
          <a:effec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1035" name="Rectangle 17"/>
          <p:cNvSpPr>
            <a:spLocks noChangeArrowheads="1"/>
          </p:cNvSpPr>
          <p:nvPr userDrawn="1"/>
        </p:nvSpPr>
        <p:spPr bwMode="gray">
          <a:xfrm>
            <a:off x="0" y="6705600"/>
            <a:ext cx="1524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nvGrpSpPr>
          <p:cNvPr id="1036" name="Group 84"/>
          <p:cNvGrpSpPr/>
          <p:nvPr userDrawn="1"/>
        </p:nvGrpSpPr>
        <p:grpSpPr>
          <a:xfrm>
            <a:off x="668557" y="6256341"/>
            <a:ext cx="831767" cy="327025"/>
            <a:chOff x="4265" y="2761"/>
            <a:chExt cx="979" cy="390"/>
          </a:xfrm>
        </p:grpSpPr>
        <p:sp>
          <p:nvSpPr>
            <p:cNvPr id="1045" name="Freeform 38"/>
            <p:cNvSpPr>
              <a:spLocks noEditPoints="1"/>
            </p:cNvSpPr>
            <p:nvPr userDrawn="1"/>
          </p:nvSpPr>
          <p:spPr bwMode="black">
            <a:xfrm>
              <a:off x="4265" y="2927"/>
              <a:ext cx="248" cy="221"/>
            </a:xfrm>
            <a:custGeom>
              <a:avLst/>
              <a:gdLst>
                <a:gd name="T0" fmla="*/ 150 w 248"/>
                <a:gd name="T1" fmla="*/ 187 h 221"/>
                <a:gd name="T2" fmla="*/ 98 w 248"/>
                <a:gd name="T3" fmla="*/ 215 h 221"/>
                <a:gd name="T4" fmla="*/ 64 w 248"/>
                <a:gd name="T5" fmla="*/ 221 h 221"/>
                <a:gd name="T6" fmla="*/ 49 w 248"/>
                <a:gd name="T7" fmla="*/ 221 h 221"/>
                <a:gd name="T8" fmla="*/ 27 w 248"/>
                <a:gd name="T9" fmla="*/ 212 h 221"/>
                <a:gd name="T10" fmla="*/ 18 w 248"/>
                <a:gd name="T11" fmla="*/ 206 h 221"/>
                <a:gd name="T12" fmla="*/ 3 w 248"/>
                <a:gd name="T13" fmla="*/ 190 h 221"/>
                <a:gd name="T14" fmla="*/ 0 w 248"/>
                <a:gd name="T15" fmla="*/ 166 h 221"/>
                <a:gd name="T16" fmla="*/ 0 w 248"/>
                <a:gd name="T17" fmla="*/ 153 h 221"/>
                <a:gd name="T18" fmla="*/ 9 w 248"/>
                <a:gd name="T19" fmla="*/ 141 h 221"/>
                <a:gd name="T20" fmla="*/ 49 w 248"/>
                <a:gd name="T21" fmla="*/ 110 h 221"/>
                <a:gd name="T22" fmla="*/ 92 w 248"/>
                <a:gd name="T23" fmla="*/ 95 h 221"/>
                <a:gd name="T24" fmla="*/ 150 w 248"/>
                <a:gd name="T25" fmla="*/ 67 h 221"/>
                <a:gd name="T26" fmla="*/ 150 w 248"/>
                <a:gd name="T27" fmla="*/ 52 h 221"/>
                <a:gd name="T28" fmla="*/ 144 w 248"/>
                <a:gd name="T29" fmla="*/ 31 h 221"/>
                <a:gd name="T30" fmla="*/ 138 w 248"/>
                <a:gd name="T31" fmla="*/ 24 h 221"/>
                <a:gd name="T32" fmla="*/ 122 w 248"/>
                <a:gd name="T33" fmla="*/ 15 h 221"/>
                <a:gd name="T34" fmla="*/ 101 w 248"/>
                <a:gd name="T35" fmla="*/ 12 h 221"/>
                <a:gd name="T36" fmla="*/ 70 w 248"/>
                <a:gd name="T37" fmla="*/ 21 h 221"/>
                <a:gd name="T38" fmla="*/ 61 w 248"/>
                <a:gd name="T39" fmla="*/ 27 h 221"/>
                <a:gd name="T40" fmla="*/ 61 w 248"/>
                <a:gd name="T41" fmla="*/ 52 h 221"/>
                <a:gd name="T42" fmla="*/ 58 w 248"/>
                <a:gd name="T43" fmla="*/ 61 h 221"/>
                <a:gd name="T44" fmla="*/ 52 w 248"/>
                <a:gd name="T45" fmla="*/ 67 h 221"/>
                <a:gd name="T46" fmla="*/ 33 w 248"/>
                <a:gd name="T47" fmla="*/ 73 h 221"/>
                <a:gd name="T48" fmla="*/ 24 w 248"/>
                <a:gd name="T49" fmla="*/ 73 h 221"/>
                <a:gd name="T50" fmla="*/ 15 w 248"/>
                <a:gd name="T51" fmla="*/ 67 h 221"/>
                <a:gd name="T52" fmla="*/ 9 w 248"/>
                <a:gd name="T53" fmla="*/ 52 h 221"/>
                <a:gd name="T54" fmla="*/ 12 w 248"/>
                <a:gd name="T55" fmla="*/ 43 h 221"/>
                <a:gd name="T56" fmla="*/ 24 w 248"/>
                <a:gd name="T57" fmla="*/ 24 h 221"/>
                <a:gd name="T58" fmla="*/ 36 w 248"/>
                <a:gd name="T59" fmla="*/ 15 h 221"/>
                <a:gd name="T60" fmla="*/ 67 w 248"/>
                <a:gd name="T61" fmla="*/ 3 h 221"/>
                <a:gd name="T62" fmla="*/ 110 w 248"/>
                <a:gd name="T63" fmla="*/ 0 h 221"/>
                <a:gd name="T64" fmla="*/ 141 w 248"/>
                <a:gd name="T65" fmla="*/ 0 h 221"/>
                <a:gd name="T66" fmla="*/ 168 w 248"/>
                <a:gd name="T67" fmla="*/ 9 h 221"/>
                <a:gd name="T68" fmla="*/ 196 w 248"/>
                <a:gd name="T69" fmla="*/ 31 h 221"/>
                <a:gd name="T70" fmla="*/ 199 w 248"/>
                <a:gd name="T71" fmla="*/ 46 h 221"/>
                <a:gd name="T72" fmla="*/ 199 w 248"/>
                <a:gd name="T73" fmla="*/ 144 h 221"/>
                <a:gd name="T74" fmla="*/ 202 w 248"/>
                <a:gd name="T75" fmla="*/ 181 h 221"/>
                <a:gd name="T76" fmla="*/ 205 w 248"/>
                <a:gd name="T77" fmla="*/ 187 h 221"/>
                <a:gd name="T78" fmla="*/ 205 w 248"/>
                <a:gd name="T79" fmla="*/ 190 h 221"/>
                <a:gd name="T80" fmla="*/ 214 w 248"/>
                <a:gd name="T81" fmla="*/ 193 h 221"/>
                <a:gd name="T82" fmla="*/ 224 w 248"/>
                <a:gd name="T83" fmla="*/ 190 h 221"/>
                <a:gd name="T84" fmla="*/ 248 w 248"/>
                <a:gd name="T85" fmla="*/ 187 h 221"/>
                <a:gd name="T86" fmla="*/ 230 w 248"/>
                <a:gd name="T87" fmla="*/ 202 h 221"/>
                <a:gd name="T88" fmla="*/ 199 w 248"/>
                <a:gd name="T89" fmla="*/ 218 h 221"/>
                <a:gd name="T90" fmla="*/ 184 w 248"/>
                <a:gd name="T91" fmla="*/ 221 h 221"/>
                <a:gd name="T92" fmla="*/ 159 w 248"/>
                <a:gd name="T93" fmla="*/ 215 h 221"/>
                <a:gd name="T94" fmla="*/ 153 w 248"/>
                <a:gd name="T95" fmla="*/ 202 h 221"/>
                <a:gd name="T96" fmla="*/ 150 w 248"/>
                <a:gd name="T97" fmla="*/ 187 h 221"/>
                <a:gd name="T98" fmla="*/ 150 w 248"/>
                <a:gd name="T99" fmla="*/ 92 h 221"/>
                <a:gd name="T100" fmla="*/ 92 w 248"/>
                <a:gd name="T101" fmla="*/ 110 h 221"/>
                <a:gd name="T102" fmla="*/ 73 w 248"/>
                <a:gd name="T103" fmla="*/ 120 h 221"/>
                <a:gd name="T104" fmla="*/ 58 w 248"/>
                <a:gd name="T105" fmla="*/ 132 h 221"/>
                <a:gd name="T106" fmla="*/ 49 w 248"/>
                <a:gd name="T107" fmla="*/ 156 h 221"/>
                <a:gd name="T108" fmla="*/ 52 w 248"/>
                <a:gd name="T109" fmla="*/ 172 h 221"/>
                <a:gd name="T110" fmla="*/ 61 w 248"/>
                <a:gd name="T111" fmla="*/ 184 h 221"/>
                <a:gd name="T112" fmla="*/ 92 w 248"/>
                <a:gd name="T113" fmla="*/ 196 h 221"/>
                <a:gd name="T114" fmla="*/ 104 w 248"/>
                <a:gd name="T115" fmla="*/ 193 h 221"/>
                <a:gd name="T116" fmla="*/ 150 w 248"/>
                <a:gd name="T117" fmla="*/ 172 h 2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8" h="221">
                  <a:moveTo>
                    <a:pt x="150" y="187"/>
                  </a:moveTo>
                  <a:lnTo>
                    <a:pt x="150" y="187"/>
                  </a:lnTo>
                  <a:lnTo>
                    <a:pt x="98" y="215"/>
                  </a:lnTo>
                  <a:lnTo>
                    <a:pt x="82" y="221"/>
                  </a:lnTo>
                  <a:lnTo>
                    <a:pt x="64" y="221"/>
                  </a:lnTo>
                  <a:lnTo>
                    <a:pt x="49" y="221"/>
                  </a:lnTo>
                  <a:lnTo>
                    <a:pt x="36" y="218"/>
                  </a:lnTo>
                  <a:lnTo>
                    <a:pt x="27" y="212"/>
                  </a:lnTo>
                  <a:lnTo>
                    <a:pt x="18" y="206"/>
                  </a:lnTo>
                  <a:lnTo>
                    <a:pt x="9" y="199"/>
                  </a:lnTo>
                  <a:lnTo>
                    <a:pt x="3" y="190"/>
                  </a:lnTo>
                  <a:lnTo>
                    <a:pt x="0" y="178"/>
                  </a:lnTo>
                  <a:lnTo>
                    <a:pt x="0" y="166"/>
                  </a:lnTo>
                  <a:lnTo>
                    <a:pt x="0" y="153"/>
                  </a:lnTo>
                  <a:lnTo>
                    <a:pt x="9" y="141"/>
                  </a:lnTo>
                  <a:lnTo>
                    <a:pt x="24" y="126"/>
                  </a:lnTo>
                  <a:lnTo>
                    <a:pt x="49" y="110"/>
                  </a:lnTo>
                  <a:lnTo>
                    <a:pt x="92" y="95"/>
                  </a:lnTo>
                  <a:lnTo>
                    <a:pt x="150" y="77"/>
                  </a:lnTo>
                  <a:lnTo>
                    <a:pt x="150" y="67"/>
                  </a:lnTo>
                  <a:lnTo>
                    <a:pt x="150" y="52"/>
                  </a:lnTo>
                  <a:lnTo>
                    <a:pt x="147" y="43"/>
                  </a:lnTo>
                  <a:lnTo>
                    <a:pt x="144" y="31"/>
                  </a:lnTo>
                  <a:lnTo>
                    <a:pt x="138" y="24"/>
                  </a:lnTo>
                  <a:lnTo>
                    <a:pt x="132" y="18"/>
                  </a:lnTo>
                  <a:lnTo>
                    <a:pt x="122" y="15"/>
                  </a:lnTo>
                  <a:lnTo>
                    <a:pt x="101" y="12"/>
                  </a:lnTo>
                  <a:lnTo>
                    <a:pt x="82" y="15"/>
                  </a:lnTo>
                  <a:lnTo>
                    <a:pt x="70" y="21"/>
                  </a:lnTo>
                  <a:lnTo>
                    <a:pt x="61" y="27"/>
                  </a:lnTo>
                  <a:lnTo>
                    <a:pt x="58" y="40"/>
                  </a:lnTo>
                  <a:lnTo>
                    <a:pt x="61" y="52"/>
                  </a:lnTo>
                  <a:lnTo>
                    <a:pt x="58" y="61"/>
                  </a:lnTo>
                  <a:lnTo>
                    <a:pt x="52" y="67"/>
                  </a:lnTo>
                  <a:lnTo>
                    <a:pt x="46" y="73"/>
                  </a:lnTo>
                  <a:lnTo>
                    <a:pt x="33" y="73"/>
                  </a:lnTo>
                  <a:lnTo>
                    <a:pt x="24" y="73"/>
                  </a:lnTo>
                  <a:lnTo>
                    <a:pt x="15" y="67"/>
                  </a:lnTo>
                  <a:lnTo>
                    <a:pt x="12" y="61"/>
                  </a:lnTo>
                  <a:lnTo>
                    <a:pt x="9" y="52"/>
                  </a:lnTo>
                  <a:lnTo>
                    <a:pt x="12" y="43"/>
                  </a:lnTo>
                  <a:lnTo>
                    <a:pt x="15" y="34"/>
                  </a:lnTo>
                  <a:lnTo>
                    <a:pt x="24" y="24"/>
                  </a:lnTo>
                  <a:lnTo>
                    <a:pt x="36" y="15"/>
                  </a:lnTo>
                  <a:lnTo>
                    <a:pt x="49" y="9"/>
                  </a:lnTo>
                  <a:lnTo>
                    <a:pt x="67" y="3"/>
                  </a:lnTo>
                  <a:lnTo>
                    <a:pt x="85" y="0"/>
                  </a:lnTo>
                  <a:lnTo>
                    <a:pt x="110" y="0"/>
                  </a:lnTo>
                  <a:lnTo>
                    <a:pt x="141" y="0"/>
                  </a:lnTo>
                  <a:lnTo>
                    <a:pt x="168" y="9"/>
                  </a:lnTo>
                  <a:lnTo>
                    <a:pt x="184" y="18"/>
                  </a:lnTo>
                  <a:lnTo>
                    <a:pt x="196" y="31"/>
                  </a:lnTo>
                  <a:lnTo>
                    <a:pt x="199" y="46"/>
                  </a:lnTo>
                  <a:lnTo>
                    <a:pt x="199" y="70"/>
                  </a:lnTo>
                  <a:lnTo>
                    <a:pt x="199" y="144"/>
                  </a:lnTo>
                  <a:lnTo>
                    <a:pt x="202" y="181"/>
                  </a:lnTo>
                  <a:lnTo>
                    <a:pt x="205" y="187"/>
                  </a:lnTo>
                  <a:lnTo>
                    <a:pt x="205" y="190"/>
                  </a:lnTo>
                  <a:lnTo>
                    <a:pt x="214" y="193"/>
                  </a:lnTo>
                  <a:lnTo>
                    <a:pt x="224" y="190"/>
                  </a:lnTo>
                  <a:lnTo>
                    <a:pt x="248" y="175"/>
                  </a:lnTo>
                  <a:lnTo>
                    <a:pt x="248" y="187"/>
                  </a:lnTo>
                  <a:lnTo>
                    <a:pt x="230" y="202"/>
                  </a:lnTo>
                  <a:lnTo>
                    <a:pt x="214" y="212"/>
                  </a:lnTo>
                  <a:lnTo>
                    <a:pt x="199" y="218"/>
                  </a:lnTo>
                  <a:lnTo>
                    <a:pt x="184" y="221"/>
                  </a:lnTo>
                  <a:lnTo>
                    <a:pt x="171" y="221"/>
                  </a:lnTo>
                  <a:lnTo>
                    <a:pt x="159" y="215"/>
                  </a:lnTo>
                  <a:lnTo>
                    <a:pt x="153" y="202"/>
                  </a:lnTo>
                  <a:lnTo>
                    <a:pt x="150" y="187"/>
                  </a:lnTo>
                  <a:close/>
                  <a:moveTo>
                    <a:pt x="150" y="172"/>
                  </a:moveTo>
                  <a:lnTo>
                    <a:pt x="150" y="92"/>
                  </a:lnTo>
                  <a:lnTo>
                    <a:pt x="92" y="110"/>
                  </a:lnTo>
                  <a:lnTo>
                    <a:pt x="73" y="120"/>
                  </a:lnTo>
                  <a:lnTo>
                    <a:pt x="58" y="132"/>
                  </a:lnTo>
                  <a:lnTo>
                    <a:pt x="52" y="144"/>
                  </a:lnTo>
                  <a:lnTo>
                    <a:pt x="49" y="156"/>
                  </a:lnTo>
                  <a:lnTo>
                    <a:pt x="52" y="172"/>
                  </a:lnTo>
                  <a:lnTo>
                    <a:pt x="61" y="184"/>
                  </a:lnTo>
                  <a:lnTo>
                    <a:pt x="76" y="193"/>
                  </a:lnTo>
                  <a:lnTo>
                    <a:pt x="92" y="196"/>
                  </a:lnTo>
                  <a:lnTo>
                    <a:pt x="104" y="193"/>
                  </a:lnTo>
                  <a:lnTo>
                    <a:pt x="116" y="190"/>
                  </a:lnTo>
                  <a:lnTo>
                    <a:pt x="150" y="172"/>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046" name="Freeform 39"/>
            <p:cNvSpPr>
              <a:spLocks noEditPoints="1"/>
            </p:cNvSpPr>
            <p:nvPr userDrawn="1"/>
          </p:nvSpPr>
          <p:spPr bwMode="black">
            <a:xfrm>
              <a:off x="4507" y="2927"/>
              <a:ext cx="249" cy="221"/>
            </a:xfrm>
            <a:custGeom>
              <a:avLst/>
              <a:gdLst>
                <a:gd name="T0" fmla="*/ 151 w 249"/>
                <a:gd name="T1" fmla="*/ 187 h 221"/>
                <a:gd name="T2" fmla="*/ 98 w 249"/>
                <a:gd name="T3" fmla="*/ 215 h 221"/>
                <a:gd name="T4" fmla="*/ 65 w 249"/>
                <a:gd name="T5" fmla="*/ 221 h 221"/>
                <a:gd name="T6" fmla="*/ 49 w 249"/>
                <a:gd name="T7" fmla="*/ 221 h 221"/>
                <a:gd name="T8" fmla="*/ 28 w 249"/>
                <a:gd name="T9" fmla="*/ 212 h 221"/>
                <a:gd name="T10" fmla="*/ 19 w 249"/>
                <a:gd name="T11" fmla="*/ 206 h 221"/>
                <a:gd name="T12" fmla="*/ 3 w 249"/>
                <a:gd name="T13" fmla="*/ 190 h 221"/>
                <a:gd name="T14" fmla="*/ 0 w 249"/>
                <a:gd name="T15" fmla="*/ 166 h 221"/>
                <a:gd name="T16" fmla="*/ 0 w 249"/>
                <a:gd name="T17" fmla="*/ 153 h 221"/>
                <a:gd name="T18" fmla="*/ 9 w 249"/>
                <a:gd name="T19" fmla="*/ 141 h 221"/>
                <a:gd name="T20" fmla="*/ 49 w 249"/>
                <a:gd name="T21" fmla="*/ 110 h 221"/>
                <a:gd name="T22" fmla="*/ 92 w 249"/>
                <a:gd name="T23" fmla="*/ 95 h 221"/>
                <a:gd name="T24" fmla="*/ 151 w 249"/>
                <a:gd name="T25" fmla="*/ 67 h 221"/>
                <a:gd name="T26" fmla="*/ 151 w 249"/>
                <a:gd name="T27" fmla="*/ 52 h 221"/>
                <a:gd name="T28" fmla="*/ 144 w 249"/>
                <a:gd name="T29" fmla="*/ 31 h 221"/>
                <a:gd name="T30" fmla="*/ 138 w 249"/>
                <a:gd name="T31" fmla="*/ 24 h 221"/>
                <a:gd name="T32" fmla="*/ 123 w 249"/>
                <a:gd name="T33" fmla="*/ 15 h 221"/>
                <a:gd name="T34" fmla="*/ 101 w 249"/>
                <a:gd name="T35" fmla="*/ 12 h 221"/>
                <a:gd name="T36" fmla="*/ 71 w 249"/>
                <a:gd name="T37" fmla="*/ 21 h 221"/>
                <a:gd name="T38" fmla="*/ 62 w 249"/>
                <a:gd name="T39" fmla="*/ 27 h 221"/>
                <a:gd name="T40" fmla="*/ 58 w 249"/>
                <a:gd name="T41" fmla="*/ 52 h 221"/>
                <a:gd name="T42" fmla="*/ 58 w 249"/>
                <a:gd name="T43" fmla="*/ 61 h 221"/>
                <a:gd name="T44" fmla="*/ 52 w 249"/>
                <a:gd name="T45" fmla="*/ 67 h 221"/>
                <a:gd name="T46" fmla="*/ 34 w 249"/>
                <a:gd name="T47" fmla="*/ 73 h 221"/>
                <a:gd name="T48" fmla="*/ 25 w 249"/>
                <a:gd name="T49" fmla="*/ 73 h 221"/>
                <a:gd name="T50" fmla="*/ 15 w 249"/>
                <a:gd name="T51" fmla="*/ 67 h 221"/>
                <a:gd name="T52" fmla="*/ 9 w 249"/>
                <a:gd name="T53" fmla="*/ 52 h 221"/>
                <a:gd name="T54" fmla="*/ 12 w 249"/>
                <a:gd name="T55" fmla="*/ 43 h 221"/>
                <a:gd name="T56" fmla="*/ 25 w 249"/>
                <a:gd name="T57" fmla="*/ 24 h 221"/>
                <a:gd name="T58" fmla="*/ 37 w 249"/>
                <a:gd name="T59" fmla="*/ 15 h 221"/>
                <a:gd name="T60" fmla="*/ 68 w 249"/>
                <a:gd name="T61" fmla="*/ 3 h 221"/>
                <a:gd name="T62" fmla="*/ 111 w 249"/>
                <a:gd name="T63" fmla="*/ 0 h 221"/>
                <a:gd name="T64" fmla="*/ 141 w 249"/>
                <a:gd name="T65" fmla="*/ 0 h 221"/>
                <a:gd name="T66" fmla="*/ 169 w 249"/>
                <a:gd name="T67" fmla="*/ 9 h 221"/>
                <a:gd name="T68" fmla="*/ 197 w 249"/>
                <a:gd name="T69" fmla="*/ 31 h 221"/>
                <a:gd name="T70" fmla="*/ 200 w 249"/>
                <a:gd name="T71" fmla="*/ 46 h 221"/>
                <a:gd name="T72" fmla="*/ 200 w 249"/>
                <a:gd name="T73" fmla="*/ 144 h 221"/>
                <a:gd name="T74" fmla="*/ 203 w 249"/>
                <a:gd name="T75" fmla="*/ 181 h 221"/>
                <a:gd name="T76" fmla="*/ 203 w 249"/>
                <a:gd name="T77" fmla="*/ 187 h 221"/>
                <a:gd name="T78" fmla="*/ 206 w 249"/>
                <a:gd name="T79" fmla="*/ 190 h 221"/>
                <a:gd name="T80" fmla="*/ 215 w 249"/>
                <a:gd name="T81" fmla="*/ 193 h 221"/>
                <a:gd name="T82" fmla="*/ 224 w 249"/>
                <a:gd name="T83" fmla="*/ 190 h 221"/>
                <a:gd name="T84" fmla="*/ 249 w 249"/>
                <a:gd name="T85" fmla="*/ 187 h 221"/>
                <a:gd name="T86" fmla="*/ 230 w 249"/>
                <a:gd name="T87" fmla="*/ 202 h 221"/>
                <a:gd name="T88" fmla="*/ 200 w 249"/>
                <a:gd name="T89" fmla="*/ 218 h 221"/>
                <a:gd name="T90" fmla="*/ 184 w 249"/>
                <a:gd name="T91" fmla="*/ 221 h 221"/>
                <a:gd name="T92" fmla="*/ 160 w 249"/>
                <a:gd name="T93" fmla="*/ 215 h 221"/>
                <a:gd name="T94" fmla="*/ 154 w 249"/>
                <a:gd name="T95" fmla="*/ 202 h 221"/>
                <a:gd name="T96" fmla="*/ 151 w 249"/>
                <a:gd name="T97" fmla="*/ 187 h 221"/>
                <a:gd name="T98" fmla="*/ 151 w 249"/>
                <a:gd name="T99" fmla="*/ 92 h 221"/>
                <a:gd name="T100" fmla="*/ 92 w 249"/>
                <a:gd name="T101" fmla="*/ 110 h 221"/>
                <a:gd name="T102" fmla="*/ 74 w 249"/>
                <a:gd name="T103" fmla="*/ 120 h 221"/>
                <a:gd name="T104" fmla="*/ 58 w 249"/>
                <a:gd name="T105" fmla="*/ 132 h 221"/>
                <a:gd name="T106" fmla="*/ 49 w 249"/>
                <a:gd name="T107" fmla="*/ 156 h 221"/>
                <a:gd name="T108" fmla="*/ 52 w 249"/>
                <a:gd name="T109" fmla="*/ 172 h 221"/>
                <a:gd name="T110" fmla="*/ 62 w 249"/>
                <a:gd name="T111" fmla="*/ 184 h 221"/>
                <a:gd name="T112" fmla="*/ 92 w 249"/>
                <a:gd name="T113" fmla="*/ 196 h 221"/>
                <a:gd name="T114" fmla="*/ 105 w 249"/>
                <a:gd name="T115" fmla="*/ 193 h 221"/>
                <a:gd name="T116" fmla="*/ 151 w 249"/>
                <a:gd name="T117" fmla="*/ 172 h 2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9" h="221">
                  <a:moveTo>
                    <a:pt x="151" y="187"/>
                  </a:moveTo>
                  <a:lnTo>
                    <a:pt x="151" y="187"/>
                  </a:lnTo>
                  <a:lnTo>
                    <a:pt x="98" y="215"/>
                  </a:lnTo>
                  <a:lnTo>
                    <a:pt x="83" y="221"/>
                  </a:lnTo>
                  <a:lnTo>
                    <a:pt x="65" y="221"/>
                  </a:lnTo>
                  <a:lnTo>
                    <a:pt x="49" y="221"/>
                  </a:lnTo>
                  <a:lnTo>
                    <a:pt x="37" y="218"/>
                  </a:lnTo>
                  <a:lnTo>
                    <a:pt x="28" y="212"/>
                  </a:lnTo>
                  <a:lnTo>
                    <a:pt x="19" y="206"/>
                  </a:lnTo>
                  <a:lnTo>
                    <a:pt x="9" y="199"/>
                  </a:lnTo>
                  <a:lnTo>
                    <a:pt x="3" y="190"/>
                  </a:lnTo>
                  <a:lnTo>
                    <a:pt x="0" y="178"/>
                  </a:lnTo>
                  <a:lnTo>
                    <a:pt x="0" y="166"/>
                  </a:lnTo>
                  <a:lnTo>
                    <a:pt x="0" y="153"/>
                  </a:lnTo>
                  <a:lnTo>
                    <a:pt x="9" y="141"/>
                  </a:lnTo>
                  <a:lnTo>
                    <a:pt x="25" y="126"/>
                  </a:lnTo>
                  <a:lnTo>
                    <a:pt x="49" y="110"/>
                  </a:lnTo>
                  <a:lnTo>
                    <a:pt x="92" y="95"/>
                  </a:lnTo>
                  <a:lnTo>
                    <a:pt x="151" y="77"/>
                  </a:lnTo>
                  <a:lnTo>
                    <a:pt x="151" y="67"/>
                  </a:lnTo>
                  <a:lnTo>
                    <a:pt x="151" y="52"/>
                  </a:lnTo>
                  <a:lnTo>
                    <a:pt x="148" y="43"/>
                  </a:lnTo>
                  <a:lnTo>
                    <a:pt x="144" y="31"/>
                  </a:lnTo>
                  <a:lnTo>
                    <a:pt x="138" y="24"/>
                  </a:lnTo>
                  <a:lnTo>
                    <a:pt x="132" y="18"/>
                  </a:lnTo>
                  <a:lnTo>
                    <a:pt x="123" y="15"/>
                  </a:lnTo>
                  <a:lnTo>
                    <a:pt x="101" y="12"/>
                  </a:lnTo>
                  <a:lnTo>
                    <a:pt x="83" y="15"/>
                  </a:lnTo>
                  <a:lnTo>
                    <a:pt x="71" y="21"/>
                  </a:lnTo>
                  <a:lnTo>
                    <a:pt x="62" y="27"/>
                  </a:lnTo>
                  <a:lnTo>
                    <a:pt x="58" y="40"/>
                  </a:lnTo>
                  <a:lnTo>
                    <a:pt x="58" y="52"/>
                  </a:lnTo>
                  <a:lnTo>
                    <a:pt x="58" y="61"/>
                  </a:lnTo>
                  <a:lnTo>
                    <a:pt x="52" y="67"/>
                  </a:lnTo>
                  <a:lnTo>
                    <a:pt x="46" y="73"/>
                  </a:lnTo>
                  <a:lnTo>
                    <a:pt x="34" y="73"/>
                  </a:lnTo>
                  <a:lnTo>
                    <a:pt x="25" y="73"/>
                  </a:lnTo>
                  <a:lnTo>
                    <a:pt x="15" y="67"/>
                  </a:lnTo>
                  <a:lnTo>
                    <a:pt x="12" y="61"/>
                  </a:lnTo>
                  <a:lnTo>
                    <a:pt x="9" y="52"/>
                  </a:lnTo>
                  <a:lnTo>
                    <a:pt x="12" y="43"/>
                  </a:lnTo>
                  <a:lnTo>
                    <a:pt x="15" y="34"/>
                  </a:lnTo>
                  <a:lnTo>
                    <a:pt x="25" y="24"/>
                  </a:lnTo>
                  <a:lnTo>
                    <a:pt x="37" y="15"/>
                  </a:lnTo>
                  <a:lnTo>
                    <a:pt x="49" y="9"/>
                  </a:lnTo>
                  <a:lnTo>
                    <a:pt x="68" y="3"/>
                  </a:lnTo>
                  <a:lnTo>
                    <a:pt x="86" y="0"/>
                  </a:lnTo>
                  <a:lnTo>
                    <a:pt x="111" y="0"/>
                  </a:lnTo>
                  <a:lnTo>
                    <a:pt x="141" y="0"/>
                  </a:lnTo>
                  <a:lnTo>
                    <a:pt x="169" y="9"/>
                  </a:lnTo>
                  <a:lnTo>
                    <a:pt x="184" y="18"/>
                  </a:lnTo>
                  <a:lnTo>
                    <a:pt x="197" y="31"/>
                  </a:lnTo>
                  <a:lnTo>
                    <a:pt x="200" y="46"/>
                  </a:lnTo>
                  <a:lnTo>
                    <a:pt x="200" y="70"/>
                  </a:lnTo>
                  <a:lnTo>
                    <a:pt x="200" y="144"/>
                  </a:lnTo>
                  <a:lnTo>
                    <a:pt x="203" y="181"/>
                  </a:lnTo>
                  <a:lnTo>
                    <a:pt x="203" y="187"/>
                  </a:lnTo>
                  <a:lnTo>
                    <a:pt x="206" y="190"/>
                  </a:lnTo>
                  <a:lnTo>
                    <a:pt x="215" y="193"/>
                  </a:lnTo>
                  <a:lnTo>
                    <a:pt x="224" y="190"/>
                  </a:lnTo>
                  <a:lnTo>
                    <a:pt x="249" y="175"/>
                  </a:lnTo>
                  <a:lnTo>
                    <a:pt x="249" y="187"/>
                  </a:lnTo>
                  <a:lnTo>
                    <a:pt x="230" y="202"/>
                  </a:lnTo>
                  <a:lnTo>
                    <a:pt x="215" y="212"/>
                  </a:lnTo>
                  <a:lnTo>
                    <a:pt x="200" y="218"/>
                  </a:lnTo>
                  <a:lnTo>
                    <a:pt x="184" y="221"/>
                  </a:lnTo>
                  <a:lnTo>
                    <a:pt x="172" y="221"/>
                  </a:lnTo>
                  <a:lnTo>
                    <a:pt x="160" y="215"/>
                  </a:lnTo>
                  <a:lnTo>
                    <a:pt x="154" y="202"/>
                  </a:lnTo>
                  <a:lnTo>
                    <a:pt x="151" y="187"/>
                  </a:lnTo>
                  <a:close/>
                  <a:moveTo>
                    <a:pt x="151" y="172"/>
                  </a:moveTo>
                  <a:lnTo>
                    <a:pt x="151" y="92"/>
                  </a:lnTo>
                  <a:lnTo>
                    <a:pt x="92" y="110"/>
                  </a:lnTo>
                  <a:lnTo>
                    <a:pt x="74" y="120"/>
                  </a:lnTo>
                  <a:lnTo>
                    <a:pt x="58" y="132"/>
                  </a:lnTo>
                  <a:lnTo>
                    <a:pt x="52" y="144"/>
                  </a:lnTo>
                  <a:lnTo>
                    <a:pt x="49" y="156"/>
                  </a:lnTo>
                  <a:lnTo>
                    <a:pt x="52" y="172"/>
                  </a:lnTo>
                  <a:lnTo>
                    <a:pt x="62" y="184"/>
                  </a:lnTo>
                  <a:lnTo>
                    <a:pt x="77" y="193"/>
                  </a:lnTo>
                  <a:lnTo>
                    <a:pt x="92" y="196"/>
                  </a:lnTo>
                  <a:lnTo>
                    <a:pt x="105" y="193"/>
                  </a:lnTo>
                  <a:lnTo>
                    <a:pt x="117" y="190"/>
                  </a:lnTo>
                  <a:lnTo>
                    <a:pt x="151" y="172"/>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047" name="Freeform 40"/>
            <p:cNvSpPr/>
            <p:nvPr userDrawn="1"/>
          </p:nvSpPr>
          <p:spPr bwMode="black">
            <a:xfrm>
              <a:off x="4866" y="2927"/>
              <a:ext cx="206" cy="218"/>
            </a:xfrm>
            <a:custGeom>
              <a:avLst/>
              <a:gdLst>
                <a:gd name="T0" fmla="*/ 99 w 206"/>
                <a:gd name="T1" fmla="*/ 52 h 218"/>
                <a:gd name="T2" fmla="*/ 114 w 206"/>
                <a:gd name="T3" fmla="*/ 31 h 218"/>
                <a:gd name="T4" fmla="*/ 151 w 206"/>
                <a:gd name="T5" fmla="*/ 6 h 218"/>
                <a:gd name="T6" fmla="*/ 166 w 206"/>
                <a:gd name="T7" fmla="*/ 3 h 218"/>
                <a:gd name="T8" fmla="*/ 194 w 206"/>
                <a:gd name="T9" fmla="*/ 12 h 218"/>
                <a:gd name="T10" fmla="*/ 203 w 206"/>
                <a:gd name="T11" fmla="*/ 18 h 218"/>
                <a:gd name="T12" fmla="*/ 206 w 206"/>
                <a:gd name="T13" fmla="*/ 31 h 218"/>
                <a:gd name="T14" fmla="*/ 197 w 206"/>
                <a:gd name="T15" fmla="*/ 49 h 218"/>
                <a:gd name="T16" fmla="*/ 191 w 206"/>
                <a:gd name="T17" fmla="*/ 52 h 218"/>
                <a:gd name="T18" fmla="*/ 179 w 206"/>
                <a:gd name="T19" fmla="*/ 55 h 218"/>
                <a:gd name="T20" fmla="*/ 157 w 206"/>
                <a:gd name="T21" fmla="*/ 46 h 218"/>
                <a:gd name="T22" fmla="*/ 145 w 206"/>
                <a:gd name="T23" fmla="*/ 40 h 218"/>
                <a:gd name="T24" fmla="*/ 136 w 206"/>
                <a:gd name="T25" fmla="*/ 34 h 218"/>
                <a:gd name="T26" fmla="*/ 126 w 206"/>
                <a:gd name="T27" fmla="*/ 40 h 218"/>
                <a:gd name="T28" fmla="*/ 111 w 206"/>
                <a:gd name="T29" fmla="*/ 52 h 218"/>
                <a:gd name="T30" fmla="*/ 99 w 206"/>
                <a:gd name="T31" fmla="*/ 169 h 218"/>
                <a:gd name="T32" fmla="*/ 99 w 206"/>
                <a:gd name="T33" fmla="*/ 184 h 218"/>
                <a:gd name="T34" fmla="*/ 102 w 206"/>
                <a:gd name="T35" fmla="*/ 193 h 218"/>
                <a:gd name="T36" fmla="*/ 117 w 206"/>
                <a:gd name="T37" fmla="*/ 206 h 218"/>
                <a:gd name="T38" fmla="*/ 129 w 206"/>
                <a:gd name="T39" fmla="*/ 209 h 218"/>
                <a:gd name="T40" fmla="*/ 145 w 206"/>
                <a:gd name="T41" fmla="*/ 218 h 218"/>
                <a:gd name="T42" fmla="*/ 3 w 206"/>
                <a:gd name="T43" fmla="*/ 209 h 218"/>
                <a:gd name="T44" fmla="*/ 22 w 206"/>
                <a:gd name="T45" fmla="*/ 209 h 218"/>
                <a:gd name="T46" fmla="*/ 37 w 206"/>
                <a:gd name="T47" fmla="*/ 202 h 218"/>
                <a:gd name="T48" fmla="*/ 46 w 206"/>
                <a:gd name="T49" fmla="*/ 193 h 218"/>
                <a:gd name="T50" fmla="*/ 46 w 206"/>
                <a:gd name="T51" fmla="*/ 169 h 218"/>
                <a:gd name="T52" fmla="*/ 46 w 206"/>
                <a:gd name="T53" fmla="*/ 89 h 218"/>
                <a:gd name="T54" fmla="*/ 46 w 206"/>
                <a:gd name="T55" fmla="*/ 46 h 218"/>
                <a:gd name="T56" fmla="*/ 37 w 206"/>
                <a:gd name="T57" fmla="*/ 34 h 218"/>
                <a:gd name="T58" fmla="*/ 34 w 206"/>
                <a:gd name="T59" fmla="*/ 34 h 218"/>
                <a:gd name="T60" fmla="*/ 25 w 206"/>
                <a:gd name="T61" fmla="*/ 31 h 218"/>
                <a:gd name="T62" fmla="*/ 0 w 206"/>
                <a:gd name="T63" fmla="*/ 27 h 218"/>
                <a:gd name="T64" fmla="*/ 99 w 206"/>
                <a:gd name="T65" fmla="*/ 0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6" h="218">
                  <a:moveTo>
                    <a:pt x="99" y="0"/>
                  </a:moveTo>
                  <a:lnTo>
                    <a:pt x="99" y="52"/>
                  </a:lnTo>
                  <a:lnTo>
                    <a:pt x="114" y="31"/>
                  </a:lnTo>
                  <a:lnTo>
                    <a:pt x="132" y="15"/>
                  </a:lnTo>
                  <a:lnTo>
                    <a:pt x="151" y="6"/>
                  </a:lnTo>
                  <a:lnTo>
                    <a:pt x="166" y="3"/>
                  </a:lnTo>
                  <a:lnTo>
                    <a:pt x="182" y="6"/>
                  </a:lnTo>
                  <a:lnTo>
                    <a:pt x="194" y="12"/>
                  </a:lnTo>
                  <a:lnTo>
                    <a:pt x="203" y="18"/>
                  </a:lnTo>
                  <a:lnTo>
                    <a:pt x="206" y="31"/>
                  </a:lnTo>
                  <a:lnTo>
                    <a:pt x="203" y="40"/>
                  </a:lnTo>
                  <a:lnTo>
                    <a:pt x="197" y="49"/>
                  </a:lnTo>
                  <a:lnTo>
                    <a:pt x="191" y="52"/>
                  </a:lnTo>
                  <a:lnTo>
                    <a:pt x="179" y="55"/>
                  </a:lnTo>
                  <a:lnTo>
                    <a:pt x="169" y="52"/>
                  </a:lnTo>
                  <a:lnTo>
                    <a:pt x="157" y="46"/>
                  </a:lnTo>
                  <a:lnTo>
                    <a:pt x="145" y="40"/>
                  </a:lnTo>
                  <a:lnTo>
                    <a:pt x="136" y="34"/>
                  </a:lnTo>
                  <a:lnTo>
                    <a:pt x="132" y="37"/>
                  </a:lnTo>
                  <a:lnTo>
                    <a:pt x="126" y="40"/>
                  </a:lnTo>
                  <a:lnTo>
                    <a:pt x="111" y="52"/>
                  </a:lnTo>
                  <a:lnTo>
                    <a:pt x="99" y="70"/>
                  </a:lnTo>
                  <a:lnTo>
                    <a:pt x="99" y="169"/>
                  </a:lnTo>
                  <a:lnTo>
                    <a:pt x="99" y="184"/>
                  </a:lnTo>
                  <a:lnTo>
                    <a:pt x="102" y="193"/>
                  </a:lnTo>
                  <a:lnTo>
                    <a:pt x="108" y="199"/>
                  </a:lnTo>
                  <a:lnTo>
                    <a:pt x="117" y="206"/>
                  </a:lnTo>
                  <a:lnTo>
                    <a:pt x="129" y="209"/>
                  </a:lnTo>
                  <a:lnTo>
                    <a:pt x="145" y="209"/>
                  </a:lnTo>
                  <a:lnTo>
                    <a:pt x="145" y="218"/>
                  </a:lnTo>
                  <a:lnTo>
                    <a:pt x="3" y="218"/>
                  </a:lnTo>
                  <a:lnTo>
                    <a:pt x="3" y="209"/>
                  </a:lnTo>
                  <a:lnTo>
                    <a:pt x="22" y="209"/>
                  </a:lnTo>
                  <a:lnTo>
                    <a:pt x="37" y="202"/>
                  </a:lnTo>
                  <a:lnTo>
                    <a:pt x="43" y="199"/>
                  </a:lnTo>
                  <a:lnTo>
                    <a:pt x="46" y="193"/>
                  </a:lnTo>
                  <a:lnTo>
                    <a:pt x="46" y="169"/>
                  </a:lnTo>
                  <a:lnTo>
                    <a:pt x="46" y="89"/>
                  </a:lnTo>
                  <a:lnTo>
                    <a:pt x="46" y="46"/>
                  </a:lnTo>
                  <a:lnTo>
                    <a:pt x="43" y="40"/>
                  </a:lnTo>
                  <a:lnTo>
                    <a:pt x="37" y="34"/>
                  </a:lnTo>
                  <a:lnTo>
                    <a:pt x="34" y="34"/>
                  </a:lnTo>
                  <a:lnTo>
                    <a:pt x="25" y="31"/>
                  </a:lnTo>
                  <a:lnTo>
                    <a:pt x="3" y="34"/>
                  </a:lnTo>
                  <a:lnTo>
                    <a:pt x="0" y="27"/>
                  </a:lnTo>
                  <a:lnTo>
                    <a:pt x="83" y="0"/>
                  </a:lnTo>
                  <a:lnTo>
                    <a:pt x="99" y="0"/>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048" name="Freeform 41"/>
            <p:cNvSpPr/>
            <p:nvPr userDrawn="1"/>
          </p:nvSpPr>
          <p:spPr bwMode="black">
            <a:xfrm>
              <a:off x="5038" y="2927"/>
              <a:ext cx="206" cy="218"/>
            </a:xfrm>
            <a:custGeom>
              <a:avLst/>
              <a:gdLst>
                <a:gd name="T0" fmla="*/ 96 w 206"/>
                <a:gd name="T1" fmla="*/ 52 h 218"/>
                <a:gd name="T2" fmla="*/ 114 w 206"/>
                <a:gd name="T3" fmla="*/ 31 h 218"/>
                <a:gd name="T4" fmla="*/ 148 w 206"/>
                <a:gd name="T5" fmla="*/ 6 h 218"/>
                <a:gd name="T6" fmla="*/ 166 w 206"/>
                <a:gd name="T7" fmla="*/ 3 h 218"/>
                <a:gd name="T8" fmla="*/ 194 w 206"/>
                <a:gd name="T9" fmla="*/ 12 h 218"/>
                <a:gd name="T10" fmla="*/ 203 w 206"/>
                <a:gd name="T11" fmla="*/ 18 h 218"/>
                <a:gd name="T12" fmla="*/ 206 w 206"/>
                <a:gd name="T13" fmla="*/ 31 h 218"/>
                <a:gd name="T14" fmla="*/ 197 w 206"/>
                <a:gd name="T15" fmla="*/ 49 h 218"/>
                <a:gd name="T16" fmla="*/ 188 w 206"/>
                <a:gd name="T17" fmla="*/ 52 h 218"/>
                <a:gd name="T18" fmla="*/ 178 w 206"/>
                <a:gd name="T19" fmla="*/ 55 h 218"/>
                <a:gd name="T20" fmla="*/ 154 w 206"/>
                <a:gd name="T21" fmla="*/ 46 h 218"/>
                <a:gd name="T22" fmla="*/ 145 w 206"/>
                <a:gd name="T23" fmla="*/ 40 h 218"/>
                <a:gd name="T24" fmla="*/ 135 w 206"/>
                <a:gd name="T25" fmla="*/ 34 h 218"/>
                <a:gd name="T26" fmla="*/ 123 w 206"/>
                <a:gd name="T27" fmla="*/ 40 h 218"/>
                <a:gd name="T28" fmla="*/ 111 w 206"/>
                <a:gd name="T29" fmla="*/ 52 h 218"/>
                <a:gd name="T30" fmla="*/ 96 w 206"/>
                <a:gd name="T31" fmla="*/ 169 h 218"/>
                <a:gd name="T32" fmla="*/ 99 w 206"/>
                <a:gd name="T33" fmla="*/ 184 h 218"/>
                <a:gd name="T34" fmla="*/ 102 w 206"/>
                <a:gd name="T35" fmla="*/ 193 h 218"/>
                <a:gd name="T36" fmla="*/ 117 w 206"/>
                <a:gd name="T37" fmla="*/ 206 h 218"/>
                <a:gd name="T38" fmla="*/ 129 w 206"/>
                <a:gd name="T39" fmla="*/ 209 h 218"/>
                <a:gd name="T40" fmla="*/ 145 w 206"/>
                <a:gd name="T41" fmla="*/ 218 h 218"/>
                <a:gd name="T42" fmla="*/ 3 w 206"/>
                <a:gd name="T43" fmla="*/ 209 h 218"/>
                <a:gd name="T44" fmla="*/ 22 w 206"/>
                <a:gd name="T45" fmla="*/ 209 h 218"/>
                <a:gd name="T46" fmla="*/ 34 w 206"/>
                <a:gd name="T47" fmla="*/ 202 h 218"/>
                <a:gd name="T48" fmla="*/ 46 w 206"/>
                <a:gd name="T49" fmla="*/ 193 h 218"/>
                <a:gd name="T50" fmla="*/ 46 w 206"/>
                <a:gd name="T51" fmla="*/ 169 h 218"/>
                <a:gd name="T52" fmla="*/ 46 w 206"/>
                <a:gd name="T53" fmla="*/ 89 h 218"/>
                <a:gd name="T54" fmla="*/ 46 w 206"/>
                <a:gd name="T55" fmla="*/ 46 h 218"/>
                <a:gd name="T56" fmla="*/ 37 w 206"/>
                <a:gd name="T57" fmla="*/ 34 h 218"/>
                <a:gd name="T58" fmla="*/ 31 w 206"/>
                <a:gd name="T59" fmla="*/ 34 h 218"/>
                <a:gd name="T60" fmla="*/ 25 w 206"/>
                <a:gd name="T61" fmla="*/ 31 h 218"/>
                <a:gd name="T62" fmla="*/ 0 w 206"/>
                <a:gd name="T63" fmla="*/ 27 h 218"/>
                <a:gd name="T64" fmla="*/ 96 w 206"/>
                <a:gd name="T65" fmla="*/ 0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6" h="218">
                  <a:moveTo>
                    <a:pt x="96" y="0"/>
                  </a:moveTo>
                  <a:lnTo>
                    <a:pt x="96" y="52"/>
                  </a:lnTo>
                  <a:lnTo>
                    <a:pt x="114" y="31"/>
                  </a:lnTo>
                  <a:lnTo>
                    <a:pt x="132" y="15"/>
                  </a:lnTo>
                  <a:lnTo>
                    <a:pt x="148" y="6"/>
                  </a:lnTo>
                  <a:lnTo>
                    <a:pt x="166" y="3"/>
                  </a:lnTo>
                  <a:lnTo>
                    <a:pt x="182" y="6"/>
                  </a:lnTo>
                  <a:lnTo>
                    <a:pt x="194" y="12"/>
                  </a:lnTo>
                  <a:lnTo>
                    <a:pt x="203" y="18"/>
                  </a:lnTo>
                  <a:lnTo>
                    <a:pt x="206" y="31"/>
                  </a:lnTo>
                  <a:lnTo>
                    <a:pt x="203" y="40"/>
                  </a:lnTo>
                  <a:lnTo>
                    <a:pt x="197" y="49"/>
                  </a:lnTo>
                  <a:lnTo>
                    <a:pt x="188" y="52"/>
                  </a:lnTo>
                  <a:lnTo>
                    <a:pt x="178" y="55"/>
                  </a:lnTo>
                  <a:lnTo>
                    <a:pt x="169" y="52"/>
                  </a:lnTo>
                  <a:lnTo>
                    <a:pt x="154" y="46"/>
                  </a:lnTo>
                  <a:lnTo>
                    <a:pt x="145" y="40"/>
                  </a:lnTo>
                  <a:lnTo>
                    <a:pt x="135" y="34"/>
                  </a:lnTo>
                  <a:lnTo>
                    <a:pt x="129" y="37"/>
                  </a:lnTo>
                  <a:lnTo>
                    <a:pt x="123" y="40"/>
                  </a:lnTo>
                  <a:lnTo>
                    <a:pt x="111" y="52"/>
                  </a:lnTo>
                  <a:lnTo>
                    <a:pt x="96" y="70"/>
                  </a:lnTo>
                  <a:lnTo>
                    <a:pt x="96" y="169"/>
                  </a:lnTo>
                  <a:lnTo>
                    <a:pt x="99" y="184"/>
                  </a:lnTo>
                  <a:lnTo>
                    <a:pt x="102" y="193"/>
                  </a:lnTo>
                  <a:lnTo>
                    <a:pt x="108" y="199"/>
                  </a:lnTo>
                  <a:lnTo>
                    <a:pt x="117" y="206"/>
                  </a:lnTo>
                  <a:lnTo>
                    <a:pt x="129" y="209"/>
                  </a:lnTo>
                  <a:lnTo>
                    <a:pt x="145" y="209"/>
                  </a:lnTo>
                  <a:lnTo>
                    <a:pt x="145" y="218"/>
                  </a:lnTo>
                  <a:lnTo>
                    <a:pt x="3" y="218"/>
                  </a:lnTo>
                  <a:lnTo>
                    <a:pt x="3" y="209"/>
                  </a:lnTo>
                  <a:lnTo>
                    <a:pt x="22" y="209"/>
                  </a:lnTo>
                  <a:lnTo>
                    <a:pt x="34" y="202"/>
                  </a:lnTo>
                  <a:lnTo>
                    <a:pt x="40" y="199"/>
                  </a:lnTo>
                  <a:lnTo>
                    <a:pt x="46" y="193"/>
                  </a:lnTo>
                  <a:lnTo>
                    <a:pt x="46" y="169"/>
                  </a:lnTo>
                  <a:lnTo>
                    <a:pt x="46" y="89"/>
                  </a:lnTo>
                  <a:lnTo>
                    <a:pt x="46" y="46"/>
                  </a:lnTo>
                  <a:lnTo>
                    <a:pt x="43" y="40"/>
                  </a:lnTo>
                  <a:lnTo>
                    <a:pt x="37" y="34"/>
                  </a:lnTo>
                  <a:lnTo>
                    <a:pt x="31" y="34"/>
                  </a:lnTo>
                  <a:lnTo>
                    <a:pt x="25" y="31"/>
                  </a:lnTo>
                  <a:lnTo>
                    <a:pt x="3" y="34"/>
                  </a:lnTo>
                  <a:lnTo>
                    <a:pt x="0" y="27"/>
                  </a:lnTo>
                  <a:lnTo>
                    <a:pt x="83" y="0"/>
                  </a:lnTo>
                  <a:lnTo>
                    <a:pt x="96" y="0"/>
                  </a:lnTo>
                  <a:close/>
                </a:path>
              </a:pathLst>
            </a:custGeom>
            <a:solidFill>
              <a:srgbClr val="2321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049" name="Freeform 42"/>
            <p:cNvSpPr/>
            <p:nvPr userDrawn="1"/>
          </p:nvSpPr>
          <p:spPr bwMode="black">
            <a:xfrm>
              <a:off x="4747" y="2761"/>
              <a:ext cx="165" cy="390"/>
            </a:xfrm>
            <a:custGeom>
              <a:avLst/>
              <a:gdLst>
                <a:gd name="T0" fmla="*/ 165 w 165"/>
                <a:gd name="T1" fmla="*/ 0 h 390"/>
                <a:gd name="T2" fmla="*/ 64 w 165"/>
                <a:gd name="T3" fmla="*/ 322 h 390"/>
                <a:gd name="T4" fmla="*/ 64 w 165"/>
                <a:gd name="T5" fmla="*/ 322 h 390"/>
                <a:gd name="T6" fmla="*/ 55 w 165"/>
                <a:gd name="T7" fmla="*/ 350 h 390"/>
                <a:gd name="T8" fmla="*/ 55 w 165"/>
                <a:gd name="T9" fmla="*/ 350 h 390"/>
                <a:gd name="T10" fmla="*/ 58 w 165"/>
                <a:gd name="T11" fmla="*/ 356 h 390"/>
                <a:gd name="T12" fmla="*/ 58 w 165"/>
                <a:gd name="T13" fmla="*/ 356 h 390"/>
                <a:gd name="T14" fmla="*/ 67 w 165"/>
                <a:gd name="T15" fmla="*/ 359 h 390"/>
                <a:gd name="T16" fmla="*/ 67 w 165"/>
                <a:gd name="T17" fmla="*/ 359 h 390"/>
                <a:gd name="T18" fmla="*/ 73 w 165"/>
                <a:gd name="T19" fmla="*/ 359 h 390"/>
                <a:gd name="T20" fmla="*/ 83 w 165"/>
                <a:gd name="T21" fmla="*/ 356 h 390"/>
                <a:gd name="T22" fmla="*/ 83 w 165"/>
                <a:gd name="T23" fmla="*/ 356 h 390"/>
                <a:gd name="T24" fmla="*/ 92 w 165"/>
                <a:gd name="T25" fmla="*/ 350 h 390"/>
                <a:gd name="T26" fmla="*/ 98 w 165"/>
                <a:gd name="T27" fmla="*/ 341 h 390"/>
                <a:gd name="T28" fmla="*/ 113 w 165"/>
                <a:gd name="T29" fmla="*/ 322 h 390"/>
                <a:gd name="T30" fmla="*/ 126 w 165"/>
                <a:gd name="T31" fmla="*/ 329 h 390"/>
                <a:gd name="T32" fmla="*/ 126 w 165"/>
                <a:gd name="T33" fmla="*/ 329 h 390"/>
                <a:gd name="T34" fmla="*/ 95 w 165"/>
                <a:gd name="T35" fmla="*/ 359 h 390"/>
                <a:gd name="T36" fmla="*/ 83 w 165"/>
                <a:gd name="T37" fmla="*/ 372 h 390"/>
                <a:gd name="T38" fmla="*/ 70 w 165"/>
                <a:gd name="T39" fmla="*/ 381 h 390"/>
                <a:gd name="T40" fmla="*/ 70 w 165"/>
                <a:gd name="T41" fmla="*/ 381 h 390"/>
                <a:gd name="T42" fmla="*/ 49 w 165"/>
                <a:gd name="T43" fmla="*/ 387 h 390"/>
                <a:gd name="T44" fmla="*/ 30 w 165"/>
                <a:gd name="T45" fmla="*/ 390 h 390"/>
                <a:gd name="T46" fmla="*/ 30 w 165"/>
                <a:gd name="T47" fmla="*/ 390 h 390"/>
                <a:gd name="T48" fmla="*/ 18 w 165"/>
                <a:gd name="T49" fmla="*/ 390 h 390"/>
                <a:gd name="T50" fmla="*/ 9 w 165"/>
                <a:gd name="T51" fmla="*/ 384 h 390"/>
                <a:gd name="T52" fmla="*/ 9 w 165"/>
                <a:gd name="T53" fmla="*/ 384 h 390"/>
                <a:gd name="T54" fmla="*/ 3 w 165"/>
                <a:gd name="T55" fmla="*/ 375 h 390"/>
                <a:gd name="T56" fmla="*/ 0 w 165"/>
                <a:gd name="T57" fmla="*/ 368 h 390"/>
                <a:gd name="T58" fmla="*/ 0 w 165"/>
                <a:gd name="T59" fmla="*/ 368 h 390"/>
                <a:gd name="T60" fmla="*/ 3 w 165"/>
                <a:gd name="T61" fmla="*/ 353 h 390"/>
                <a:gd name="T62" fmla="*/ 9 w 165"/>
                <a:gd name="T63" fmla="*/ 329 h 390"/>
                <a:gd name="T64" fmla="*/ 86 w 165"/>
                <a:gd name="T65" fmla="*/ 74 h 390"/>
                <a:gd name="T66" fmla="*/ 86 w 165"/>
                <a:gd name="T67" fmla="*/ 74 h 390"/>
                <a:gd name="T68" fmla="*/ 95 w 165"/>
                <a:gd name="T69" fmla="*/ 40 h 390"/>
                <a:gd name="T70" fmla="*/ 95 w 165"/>
                <a:gd name="T71" fmla="*/ 40 h 390"/>
                <a:gd name="T72" fmla="*/ 95 w 165"/>
                <a:gd name="T73" fmla="*/ 34 h 390"/>
                <a:gd name="T74" fmla="*/ 89 w 165"/>
                <a:gd name="T75" fmla="*/ 28 h 390"/>
                <a:gd name="T76" fmla="*/ 89 w 165"/>
                <a:gd name="T77" fmla="*/ 28 h 390"/>
                <a:gd name="T78" fmla="*/ 83 w 165"/>
                <a:gd name="T79" fmla="*/ 25 h 390"/>
                <a:gd name="T80" fmla="*/ 70 w 165"/>
                <a:gd name="T81" fmla="*/ 25 h 390"/>
                <a:gd name="T82" fmla="*/ 70 w 165"/>
                <a:gd name="T83" fmla="*/ 25 h 390"/>
                <a:gd name="T84" fmla="*/ 46 w 165"/>
                <a:gd name="T85" fmla="*/ 25 h 390"/>
                <a:gd name="T86" fmla="*/ 46 w 165"/>
                <a:gd name="T87" fmla="*/ 15 h 390"/>
                <a:gd name="T88" fmla="*/ 165 w 165"/>
                <a:gd name="T89" fmla="*/ 0 h 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390">
                  <a:moveTo>
                    <a:pt x="165" y="0"/>
                  </a:moveTo>
                  <a:lnTo>
                    <a:pt x="64" y="322"/>
                  </a:lnTo>
                  <a:lnTo>
                    <a:pt x="55" y="350"/>
                  </a:lnTo>
                  <a:lnTo>
                    <a:pt x="58" y="356"/>
                  </a:lnTo>
                  <a:lnTo>
                    <a:pt x="67" y="359"/>
                  </a:lnTo>
                  <a:lnTo>
                    <a:pt x="73" y="359"/>
                  </a:lnTo>
                  <a:lnTo>
                    <a:pt x="83" y="356"/>
                  </a:lnTo>
                  <a:lnTo>
                    <a:pt x="92" y="350"/>
                  </a:lnTo>
                  <a:lnTo>
                    <a:pt x="98" y="341"/>
                  </a:lnTo>
                  <a:lnTo>
                    <a:pt x="113" y="322"/>
                  </a:lnTo>
                  <a:lnTo>
                    <a:pt x="126" y="329"/>
                  </a:lnTo>
                  <a:lnTo>
                    <a:pt x="95" y="359"/>
                  </a:lnTo>
                  <a:lnTo>
                    <a:pt x="83" y="372"/>
                  </a:lnTo>
                  <a:lnTo>
                    <a:pt x="70" y="381"/>
                  </a:lnTo>
                  <a:lnTo>
                    <a:pt x="49" y="387"/>
                  </a:lnTo>
                  <a:lnTo>
                    <a:pt x="30" y="390"/>
                  </a:lnTo>
                  <a:lnTo>
                    <a:pt x="18" y="390"/>
                  </a:lnTo>
                  <a:lnTo>
                    <a:pt x="9" y="384"/>
                  </a:lnTo>
                  <a:lnTo>
                    <a:pt x="3" y="375"/>
                  </a:lnTo>
                  <a:lnTo>
                    <a:pt x="0" y="368"/>
                  </a:lnTo>
                  <a:lnTo>
                    <a:pt x="3" y="353"/>
                  </a:lnTo>
                  <a:lnTo>
                    <a:pt x="9" y="329"/>
                  </a:lnTo>
                  <a:lnTo>
                    <a:pt x="86" y="74"/>
                  </a:lnTo>
                  <a:lnTo>
                    <a:pt x="95" y="40"/>
                  </a:lnTo>
                  <a:lnTo>
                    <a:pt x="95" y="34"/>
                  </a:lnTo>
                  <a:lnTo>
                    <a:pt x="89" y="28"/>
                  </a:lnTo>
                  <a:lnTo>
                    <a:pt x="83" y="25"/>
                  </a:lnTo>
                  <a:lnTo>
                    <a:pt x="70" y="25"/>
                  </a:lnTo>
                  <a:lnTo>
                    <a:pt x="46" y="25"/>
                  </a:lnTo>
                  <a:lnTo>
                    <a:pt x="46" y="15"/>
                  </a:lnTo>
                  <a:lnTo>
                    <a:pt x="165" y="0"/>
                  </a:lnTo>
                  <a:close/>
                </a:path>
              </a:pathLst>
            </a:custGeom>
            <a:solidFill>
              <a:srgbClr val="7CC1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sp>
        <p:nvSpPr>
          <p:cNvPr id="1037" name="Line 95"/>
          <p:cNvSpPr>
            <a:spLocks noChangeShapeType="1"/>
          </p:cNvSpPr>
          <p:nvPr userDrawn="1"/>
        </p:nvSpPr>
        <p:spPr bwMode="gray">
          <a:xfrm>
            <a:off x="-8467" y="6205541"/>
            <a:ext cx="347133"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3" name="Line 101"/>
          <p:cNvSpPr>
            <a:spLocks noChangeShapeType="1"/>
          </p:cNvSpPr>
          <p:nvPr userDrawn="1"/>
        </p:nvSpPr>
        <p:spPr bwMode="gray">
          <a:xfrm>
            <a:off x="0" y="6650038"/>
            <a:ext cx="12192000"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039" name="Line 112"/>
          <p:cNvSpPr>
            <a:spLocks noChangeShapeType="1"/>
          </p:cNvSpPr>
          <p:nvPr userDrawn="1"/>
        </p:nvSpPr>
        <p:spPr bwMode="gray">
          <a:xfrm>
            <a:off x="463166" y="6205541"/>
            <a:ext cx="10928735" cy="0"/>
          </a:xfrm>
          <a:prstGeom prst="line">
            <a:avLst/>
          </a:prstGeom>
          <a:noFill/>
          <a:ln w="127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dirty="0"/>
          </a:p>
        </p:txBody>
      </p:sp>
      <p:sp>
        <p:nvSpPr>
          <p:cNvPr id="1040" name="Rectangle 13"/>
          <p:cNvSpPr>
            <a:spLocks noChangeArrowheads="1"/>
          </p:cNvSpPr>
          <p:nvPr userDrawn="1"/>
        </p:nvSpPr>
        <p:spPr bwMode="gray">
          <a:xfrm>
            <a:off x="0" y="214315"/>
            <a:ext cx="12192000" cy="52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nvGrpSpPr>
          <p:cNvPr id="1041" name="Group 123"/>
          <p:cNvGrpSpPr/>
          <p:nvPr userDrawn="1"/>
        </p:nvGrpSpPr>
        <p:grpSpPr>
          <a:xfrm>
            <a:off x="135083" y="6056314"/>
            <a:ext cx="328083" cy="327025"/>
            <a:chOff x="153" y="3815"/>
            <a:chExt cx="162" cy="160"/>
          </a:xfrm>
        </p:grpSpPr>
        <p:sp>
          <p:nvSpPr>
            <p:cNvPr id="1042" name="AutoShape 97"/>
            <p:cNvSpPr>
              <a:spLocks noChangeArrowheads="1"/>
            </p:cNvSpPr>
            <p:nvPr userDrawn="1"/>
          </p:nvSpPr>
          <p:spPr bwMode="gray">
            <a:xfrm>
              <a:off x="153" y="3815"/>
              <a:ext cx="162" cy="1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p>
          </p:txBody>
        </p:sp>
        <p:sp>
          <p:nvSpPr>
            <p:cNvPr id="1043" name="Oval 99"/>
            <p:cNvSpPr>
              <a:spLocks noChangeArrowheads="1"/>
            </p:cNvSpPr>
            <p:nvPr userDrawn="1"/>
          </p:nvSpPr>
          <p:spPr bwMode="gray">
            <a:xfrm>
              <a:off x="162" y="3822"/>
              <a:ext cx="146" cy="146"/>
            </a:xfrm>
            <a:prstGeom prst="ellipse">
              <a:avLst/>
            </a:prstGeom>
            <a:solidFill>
              <a:srgbClr val="FFFFFF"/>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sp>
          <p:nvSpPr>
            <p:cNvPr id="1044" name="Oval 115"/>
            <p:cNvSpPr>
              <a:spLocks noChangeArrowheads="1"/>
            </p:cNvSpPr>
            <p:nvPr userDrawn="1"/>
          </p:nvSpPr>
          <p:spPr bwMode="gray">
            <a:xfrm>
              <a:off x="175" y="3835"/>
              <a:ext cx="120" cy="106"/>
            </a:xfrm>
            <a:prstGeom prst="ellipse">
              <a:avLst/>
            </a:prstGeom>
            <a:solidFill>
              <a:schemeClr val="bg1"/>
            </a:solidFill>
            <a:ln>
              <a:noFill/>
            </a:ln>
            <a:effectLst/>
            <a:extLst>
              <a:ext uri="{91240B29-F687-4F45-9708-019B960494DF}">
                <a14:hiddenLine xmlns:a14="http://schemas.microsoft.com/office/drawing/2010/main" w="12700">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25000">
                  <a:solidFill>
                    <a:schemeClr val="tx1"/>
                  </a:solidFill>
                  <a:latin typeface="Arial"/>
                </a:defRPr>
              </a:lvl1pPr>
              <a:lvl2pPr marL="742950" indent="-285750" eaLnBrk="0" hangingPunct="0">
                <a:defRPr sz="2400" baseline="-25000">
                  <a:solidFill>
                    <a:schemeClr val="tx1"/>
                  </a:solidFill>
                  <a:latin typeface="Arial"/>
                </a:defRPr>
              </a:lvl2pPr>
              <a:lvl3pPr marL="1143000" indent="-228600" eaLnBrk="0" hangingPunct="0">
                <a:defRPr sz="2400" baseline="-25000">
                  <a:solidFill>
                    <a:schemeClr val="tx1"/>
                  </a:solidFill>
                  <a:latin typeface="Arial"/>
                </a:defRPr>
              </a:lvl3pPr>
              <a:lvl4pPr marL="1600200" indent="-228600" eaLnBrk="0" hangingPunct="0">
                <a:defRPr sz="2400" baseline="-25000">
                  <a:solidFill>
                    <a:schemeClr val="tx1"/>
                  </a:solidFill>
                  <a:latin typeface="Arial"/>
                </a:defRPr>
              </a:lvl4pPr>
              <a:lvl5pPr marL="2057400" indent="-228600" eaLnBrk="0" hangingPunct="0">
                <a:defRPr sz="2400" baseline="-25000">
                  <a:solidFill>
                    <a:schemeClr val="tx1"/>
                  </a:solidFill>
                  <a:latin typeface="Arial"/>
                </a:defRPr>
              </a:lvl5pPr>
              <a:lvl6pPr marL="2514600" indent="-228600" eaLnBrk="0" fontAlgn="base" hangingPunct="0">
                <a:spcBef>
                  <a:spcPct val="0"/>
                </a:spcBef>
                <a:spcAft>
                  <a:spcPct val="0"/>
                </a:spcAft>
                <a:defRPr sz="2400" baseline="-25000">
                  <a:solidFill>
                    <a:schemeClr val="tx1"/>
                  </a:solidFill>
                  <a:latin typeface="Arial"/>
                </a:defRPr>
              </a:lvl6pPr>
              <a:lvl7pPr marL="2971800" indent="-228600" eaLnBrk="0" fontAlgn="base" hangingPunct="0">
                <a:spcBef>
                  <a:spcPct val="0"/>
                </a:spcBef>
                <a:spcAft>
                  <a:spcPct val="0"/>
                </a:spcAft>
                <a:defRPr sz="2400" baseline="-25000">
                  <a:solidFill>
                    <a:schemeClr val="tx1"/>
                  </a:solidFill>
                  <a:latin typeface="Arial"/>
                </a:defRPr>
              </a:lvl7pPr>
              <a:lvl8pPr marL="3429000" indent="-228600" eaLnBrk="0" fontAlgn="base" hangingPunct="0">
                <a:spcBef>
                  <a:spcPct val="0"/>
                </a:spcBef>
                <a:spcAft>
                  <a:spcPct val="0"/>
                </a:spcAft>
                <a:defRPr sz="2400" baseline="-25000">
                  <a:solidFill>
                    <a:schemeClr val="tx1"/>
                  </a:solidFill>
                  <a:latin typeface="Arial"/>
                </a:defRPr>
              </a:lvl8pPr>
              <a:lvl9pPr marL="3886200" indent="-228600" eaLnBrk="0" fontAlgn="base" hangingPunct="0">
                <a:spcBef>
                  <a:spcPct val="0"/>
                </a:spcBef>
                <a:spcAft>
                  <a:spcPct val="0"/>
                </a:spcAft>
                <a:defRPr sz="2400" baseline="-25000">
                  <a:solidFill>
                    <a:schemeClr val="tx1"/>
                  </a:solidFill>
                  <a:latin typeface="Arial"/>
                </a:defRPr>
              </a:lvl9pPr>
            </a:lstStyle>
            <a:p>
              <a:pPr eaLnBrk="1" hangingPunct="1">
                <a:defRPr/>
              </a:pPr>
              <a:endParaRPr lang="en-US" altLang="en-US" sz="1800" dirty="0"/>
            </a:p>
          </p:txBody>
        </p:sp>
      </p:grpSp>
    </p:spTree>
    <p:extLst>
      <p:ext uri="{BB962C8B-B14F-4D97-AF65-F5344CB8AC3E}">
        <p14:creationId xmlns:p14="http://schemas.microsoft.com/office/powerpoint/2010/main" val="31541691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ransition/>
  <p:hf hdr="0" ftr="0" dt="0"/>
  <p:txStyles>
    <p:titleStyle>
      <a:lvl1pPr algn="l" rtl="0" eaLnBrk="0" fontAlgn="base" hangingPunct="0">
        <a:spcBef>
          <a:spcPct val="0"/>
        </a:spcBef>
        <a:spcAft>
          <a:spcPct val="0"/>
        </a:spcAft>
        <a:defRPr sz="27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Arial"/>
        </a:defRPr>
      </a:lvl2pPr>
      <a:lvl3pPr algn="l" rtl="0" eaLnBrk="0" fontAlgn="base" hangingPunct="0">
        <a:spcBef>
          <a:spcPct val="0"/>
        </a:spcBef>
        <a:spcAft>
          <a:spcPct val="0"/>
        </a:spcAft>
        <a:defRPr sz="2700">
          <a:solidFill>
            <a:schemeClr val="tx2"/>
          </a:solidFill>
          <a:latin typeface="Arial"/>
        </a:defRPr>
      </a:lvl3pPr>
      <a:lvl4pPr algn="l" rtl="0" eaLnBrk="0" fontAlgn="base" hangingPunct="0">
        <a:spcBef>
          <a:spcPct val="0"/>
        </a:spcBef>
        <a:spcAft>
          <a:spcPct val="0"/>
        </a:spcAft>
        <a:defRPr sz="2700">
          <a:solidFill>
            <a:schemeClr val="tx2"/>
          </a:solidFill>
          <a:latin typeface="Arial"/>
        </a:defRPr>
      </a:lvl4pPr>
      <a:lvl5pPr algn="l" rtl="0" eaLnBrk="0" fontAlgn="base" hangingPunct="0">
        <a:spcBef>
          <a:spcPct val="0"/>
        </a:spcBef>
        <a:spcAft>
          <a:spcPct val="0"/>
        </a:spcAft>
        <a:defRPr sz="2700">
          <a:solidFill>
            <a:schemeClr val="tx2"/>
          </a:solidFill>
          <a:latin typeface="Arial"/>
        </a:defRPr>
      </a:lvl5pPr>
      <a:lvl6pPr marL="342900" algn="l" rtl="0" fontAlgn="base">
        <a:spcBef>
          <a:spcPct val="0"/>
        </a:spcBef>
        <a:spcAft>
          <a:spcPct val="0"/>
        </a:spcAft>
        <a:defRPr sz="2700">
          <a:solidFill>
            <a:schemeClr val="tx2"/>
          </a:solidFill>
          <a:latin typeface="Arial"/>
        </a:defRPr>
      </a:lvl6pPr>
      <a:lvl7pPr marL="685800" algn="l" rtl="0" fontAlgn="base">
        <a:spcBef>
          <a:spcPct val="0"/>
        </a:spcBef>
        <a:spcAft>
          <a:spcPct val="0"/>
        </a:spcAft>
        <a:defRPr sz="2700">
          <a:solidFill>
            <a:schemeClr val="tx2"/>
          </a:solidFill>
          <a:latin typeface="Arial"/>
        </a:defRPr>
      </a:lvl7pPr>
      <a:lvl8pPr marL="1028700" algn="l" rtl="0" fontAlgn="base">
        <a:spcBef>
          <a:spcPct val="0"/>
        </a:spcBef>
        <a:spcAft>
          <a:spcPct val="0"/>
        </a:spcAft>
        <a:defRPr sz="2700">
          <a:solidFill>
            <a:schemeClr val="tx2"/>
          </a:solidFill>
          <a:latin typeface="Arial"/>
        </a:defRPr>
      </a:lvl8pPr>
      <a:lvl9pPr marL="1371600" algn="l" rtl="0" fontAlgn="base">
        <a:spcBef>
          <a:spcPct val="0"/>
        </a:spcBef>
        <a:spcAft>
          <a:spcPct val="0"/>
        </a:spcAft>
        <a:defRPr sz="2700">
          <a:solidFill>
            <a:schemeClr val="tx2"/>
          </a:solidFill>
          <a:latin typeface="Arial"/>
        </a:defRPr>
      </a:lvl9pPr>
    </p:titleStyle>
    <p:bodyStyle>
      <a:lvl1pPr marL="171450" indent="-171450" algn="l" rtl="0" eaLnBrk="0" fontAlgn="base" hangingPunct="0">
        <a:spcBef>
          <a:spcPct val="35000"/>
        </a:spcBef>
        <a:spcAft>
          <a:spcPct val="0"/>
        </a:spcAft>
        <a:buClr>
          <a:schemeClr val="accent1"/>
        </a:buClr>
        <a:buChar char="•"/>
        <a:defRPr sz="1800">
          <a:solidFill>
            <a:schemeClr val="tx1"/>
          </a:solidFill>
          <a:latin typeface="+mn-lt"/>
          <a:ea typeface="+mn-ea"/>
          <a:cs typeface="+mn-cs"/>
        </a:defRPr>
      </a:lvl1pPr>
      <a:lvl2pPr marL="428625" indent="-171450" algn="l" rtl="0" eaLnBrk="0" fontAlgn="base" hangingPunct="0">
        <a:spcBef>
          <a:spcPct val="35000"/>
        </a:spcBef>
        <a:spcAft>
          <a:spcPct val="0"/>
        </a:spcAft>
        <a:buChar char="–"/>
        <a:defRPr sz="1500">
          <a:solidFill>
            <a:schemeClr val="tx1"/>
          </a:solidFill>
          <a:latin typeface="+mn-lt"/>
        </a:defRPr>
      </a:lvl2pPr>
      <a:lvl3pPr marL="685800" indent="-171450" algn="l" rtl="0" eaLnBrk="0" fontAlgn="base" hangingPunct="0">
        <a:spcBef>
          <a:spcPct val="35000"/>
        </a:spcBef>
        <a:spcAft>
          <a:spcPct val="0"/>
        </a:spcAft>
        <a:buChar char="•"/>
        <a:defRPr>
          <a:solidFill>
            <a:schemeClr val="tx1"/>
          </a:solidFill>
          <a:latin typeface="+mn-lt"/>
        </a:defRPr>
      </a:lvl3pPr>
      <a:lvl4pPr marL="942975" indent="-171450" algn="l" rtl="0" eaLnBrk="0" fontAlgn="base" hangingPunct="0">
        <a:spcBef>
          <a:spcPct val="35000"/>
        </a:spcBef>
        <a:spcAft>
          <a:spcPct val="0"/>
        </a:spcAft>
        <a:buChar char="–"/>
        <a:defRPr sz="1200">
          <a:solidFill>
            <a:schemeClr val="tx1"/>
          </a:solidFill>
          <a:latin typeface="+mn-lt"/>
        </a:defRPr>
      </a:lvl4pPr>
      <a:lvl5pPr marL="1200150" indent="-171450" algn="l" rtl="0" eaLnBrk="0" fontAlgn="base" hangingPunct="0">
        <a:spcBef>
          <a:spcPct val="35000"/>
        </a:spcBef>
        <a:spcAft>
          <a:spcPct val="0"/>
        </a:spcAft>
        <a:buChar char="»"/>
        <a:defRPr sz="1050">
          <a:solidFill>
            <a:schemeClr val="tx1"/>
          </a:solidFill>
          <a:latin typeface="+mn-lt"/>
        </a:defRPr>
      </a:lvl5pPr>
      <a:lvl6pPr marL="1543050" indent="-171450" algn="l" rtl="0" fontAlgn="base">
        <a:spcBef>
          <a:spcPct val="35000"/>
        </a:spcBef>
        <a:spcAft>
          <a:spcPct val="0"/>
        </a:spcAft>
        <a:buChar char="»"/>
        <a:defRPr sz="1050">
          <a:solidFill>
            <a:schemeClr val="tx1"/>
          </a:solidFill>
          <a:latin typeface="+mn-lt"/>
        </a:defRPr>
      </a:lvl6pPr>
      <a:lvl7pPr marL="1885950" indent="-171450" algn="l" rtl="0" fontAlgn="base">
        <a:spcBef>
          <a:spcPct val="35000"/>
        </a:spcBef>
        <a:spcAft>
          <a:spcPct val="0"/>
        </a:spcAft>
        <a:buChar char="»"/>
        <a:defRPr sz="1050">
          <a:solidFill>
            <a:schemeClr val="tx1"/>
          </a:solidFill>
          <a:latin typeface="+mn-lt"/>
        </a:defRPr>
      </a:lvl7pPr>
      <a:lvl8pPr marL="2228850" indent="-171450" algn="l" rtl="0" fontAlgn="base">
        <a:spcBef>
          <a:spcPct val="35000"/>
        </a:spcBef>
        <a:spcAft>
          <a:spcPct val="0"/>
        </a:spcAft>
        <a:buChar char="»"/>
        <a:defRPr sz="1050">
          <a:solidFill>
            <a:schemeClr val="tx1"/>
          </a:solidFill>
          <a:latin typeface="+mn-lt"/>
        </a:defRPr>
      </a:lvl8pPr>
      <a:lvl9pPr marL="2571750" indent="-171450" algn="l" rtl="0" fontAlgn="base">
        <a:spcBef>
          <a:spcPct val="35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Downloads/gs-113%20-%20template.docx"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Downloads/CONTRACT%20REVIEW%20CHECKLIST%20-%20SWACC.docx"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CEDF8F-CD26-B8F4-5591-01B52B883486}"/>
              </a:ext>
            </a:extLst>
          </p:cNvPr>
          <p:cNvSpPr>
            <a:spLocks noGrp="1"/>
          </p:cNvSpPr>
          <p:nvPr>
            <p:ph type="subTitle" idx="1"/>
          </p:nvPr>
        </p:nvSpPr>
        <p:spPr>
          <a:xfrm>
            <a:off x="2476500" y="5334000"/>
            <a:ext cx="7353300" cy="609600"/>
          </a:xfrm>
        </p:spPr>
        <p:txBody>
          <a:bodyPr/>
          <a:lstStyle/>
          <a:p>
            <a:r>
              <a:rPr lang="en-US" sz="2800" dirty="0"/>
              <a:t>Risk Happens: Contract Smarter, Not Harder</a:t>
            </a:r>
          </a:p>
        </p:txBody>
      </p:sp>
    </p:spTree>
    <p:extLst>
      <p:ext uri="{BB962C8B-B14F-4D97-AF65-F5344CB8AC3E}">
        <p14:creationId xmlns:p14="http://schemas.microsoft.com/office/powerpoint/2010/main" val="61457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D40-0936-2558-CE88-B468BDF7C963}"/>
              </a:ext>
            </a:extLst>
          </p:cNvPr>
          <p:cNvSpPr>
            <a:spLocks noGrp="1"/>
          </p:cNvSpPr>
          <p:nvPr>
            <p:ph type="title"/>
          </p:nvPr>
        </p:nvSpPr>
        <p:spPr>
          <a:xfrm>
            <a:off x="1981200" y="84138"/>
            <a:ext cx="8229600" cy="830262"/>
          </a:xfrm>
        </p:spPr>
        <p:txBody>
          <a:bodyPr/>
          <a:lstStyle/>
          <a:p>
            <a:r>
              <a:rPr lang="en-US" dirty="0"/>
              <a:t>What… </a:t>
            </a:r>
          </a:p>
        </p:txBody>
      </p:sp>
      <p:sp>
        <p:nvSpPr>
          <p:cNvPr id="17" name="Title 1">
            <a:extLst>
              <a:ext uri="{FF2B5EF4-FFF2-40B4-BE49-F238E27FC236}">
                <a16:creationId xmlns:a16="http://schemas.microsoft.com/office/drawing/2014/main" id="{3E96900A-9EB2-93F9-0463-2A0164DCACC1}"/>
              </a:ext>
            </a:extLst>
          </p:cNvPr>
          <p:cNvSpPr txBox="1">
            <a:spLocks/>
          </p:cNvSpPr>
          <p:nvPr/>
        </p:nvSpPr>
        <p:spPr bwMode="auto">
          <a:xfrm>
            <a:off x="3200400" y="1026968"/>
            <a:ext cx="6248400" cy="10848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500" b="1">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kern="0" dirty="0">
                <a:solidFill>
                  <a:srgbClr val="022A3D"/>
                </a:solidFill>
                <a:latin typeface="Garamond" panose="02020404030301010803" pitchFamily="18" charset="0"/>
              </a:rPr>
              <a:t>…is at risk</a:t>
            </a:r>
          </a:p>
        </p:txBody>
      </p:sp>
      <p:pic>
        <p:nvPicPr>
          <p:cNvPr id="29" name="Picture 10" descr="2,564 School Playground Football Stock Photos, Pictures &amp; Royalty-Free  Images - iStock">
            <a:extLst>
              <a:ext uri="{FF2B5EF4-FFF2-40B4-BE49-F238E27FC236}">
                <a16:creationId xmlns:a16="http://schemas.microsoft.com/office/drawing/2014/main" id="{A4F68D59-F691-C4FB-BED8-9D5B2BF1C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62" y="2860404"/>
            <a:ext cx="2842189" cy="18844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Mountain View High School Bobby Salcedo Student Union &amp; Cafeteria | SVA  Architects">
            <a:extLst>
              <a:ext uri="{FF2B5EF4-FFF2-40B4-BE49-F238E27FC236}">
                <a16:creationId xmlns:a16="http://schemas.microsoft.com/office/drawing/2014/main" id="{D487211E-97A8-A6D6-1600-5FA0480FB5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69" t="22712"/>
          <a:stretch/>
        </p:blipFill>
        <p:spPr bwMode="auto">
          <a:xfrm>
            <a:off x="1667162" y="4083514"/>
            <a:ext cx="2820901" cy="1170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In A Digital World, Your Most Valuable Property Is Intellectual">
            <a:extLst>
              <a:ext uri="{FF2B5EF4-FFF2-40B4-BE49-F238E27FC236}">
                <a16:creationId xmlns:a16="http://schemas.microsoft.com/office/drawing/2014/main" id="{E27B49FA-52F3-ECCF-37A9-9A84CB3C40A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638" b="9266"/>
          <a:stretch/>
        </p:blipFill>
        <p:spPr bwMode="auto">
          <a:xfrm>
            <a:off x="4522453" y="3607799"/>
            <a:ext cx="2902897" cy="14354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How is Data in a Computer Stored?">
            <a:extLst>
              <a:ext uri="{FF2B5EF4-FFF2-40B4-BE49-F238E27FC236}">
                <a16:creationId xmlns:a16="http://schemas.microsoft.com/office/drawing/2014/main" id="{64D735E4-A2B6-AC3E-0424-A24E9B4193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877"/>
          <a:stretch/>
        </p:blipFill>
        <p:spPr bwMode="auto">
          <a:xfrm>
            <a:off x="4520784" y="2853663"/>
            <a:ext cx="2914650" cy="122779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B9ACD3F2-6A8A-369B-43BA-62D319143F86}"/>
              </a:ext>
            </a:extLst>
          </p:cNvPr>
          <p:cNvSpPr/>
          <p:nvPr/>
        </p:nvSpPr>
        <p:spPr>
          <a:xfrm>
            <a:off x="4498426" y="2012440"/>
            <a:ext cx="2937008" cy="4489705"/>
          </a:xfrm>
          <a:prstGeom prst="roundRect">
            <a:avLst/>
          </a:prstGeom>
          <a:noFill/>
          <a:ln>
            <a:solidFill>
              <a:srgbClr val="54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36" name="Rectangle: Rounded Corners 35">
            <a:extLst>
              <a:ext uri="{FF2B5EF4-FFF2-40B4-BE49-F238E27FC236}">
                <a16:creationId xmlns:a16="http://schemas.microsoft.com/office/drawing/2014/main" id="{718B96CE-CCEE-4C76-B9CA-4F254BB8CAD3}"/>
              </a:ext>
            </a:extLst>
          </p:cNvPr>
          <p:cNvSpPr/>
          <p:nvPr/>
        </p:nvSpPr>
        <p:spPr>
          <a:xfrm>
            <a:off x="7442334" y="2012440"/>
            <a:ext cx="3066769" cy="4489705"/>
          </a:xfrm>
          <a:prstGeom prst="roundRect">
            <a:avLst/>
          </a:prstGeom>
          <a:noFill/>
          <a:ln>
            <a:solidFill>
              <a:srgbClr val="54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cxnSp>
        <p:nvCxnSpPr>
          <p:cNvPr id="37" name="Straight Connector 36">
            <a:extLst>
              <a:ext uri="{FF2B5EF4-FFF2-40B4-BE49-F238E27FC236}">
                <a16:creationId xmlns:a16="http://schemas.microsoft.com/office/drawing/2014/main" id="{389076DC-A679-6578-9468-E3E093ECA3F2}"/>
              </a:ext>
            </a:extLst>
          </p:cNvPr>
          <p:cNvCxnSpPr>
            <a:cxnSpLocks/>
          </p:cNvCxnSpPr>
          <p:nvPr/>
        </p:nvCxnSpPr>
        <p:spPr>
          <a:xfrm>
            <a:off x="1639839" y="2839900"/>
            <a:ext cx="2843771" cy="0"/>
          </a:xfrm>
          <a:prstGeom prst="line">
            <a:avLst/>
          </a:prstGeom>
          <a:ln>
            <a:solidFill>
              <a:srgbClr val="54284E"/>
            </a:solidFill>
          </a:ln>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BEEFFCF9-02F4-7971-1E37-48375D190853}"/>
              </a:ext>
            </a:extLst>
          </p:cNvPr>
          <p:cNvCxnSpPr>
            <a:cxnSpLocks/>
          </p:cNvCxnSpPr>
          <p:nvPr/>
        </p:nvCxnSpPr>
        <p:spPr>
          <a:xfrm>
            <a:off x="4506353" y="2835731"/>
            <a:ext cx="2935980" cy="0"/>
          </a:xfrm>
          <a:prstGeom prst="line">
            <a:avLst/>
          </a:prstGeom>
          <a:ln>
            <a:solidFill>
              <a:srgbClr val="54284E"/>
            </a:solidFill>
          </a:ln>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2A93E039-0B0A-8305-23C5-0DF6E89D0A72}"/>
              </a:ext>
            </a:extLst>
          </p:cNvPr>
          <p:cNvCxnSpPr>
            <a:cxnSpLocks/>
          </p:cNvCxnSpPr>
          <p:nvPr/>
        </p:nvCxnSpPr>
        <p:spPr>
          <a:xfrm>
            <a:off x="7442333" y="2839900"/>
            <a:ext cx="3065696" cy="0"/>
          </a:xfrm>
          <a:prstGeom prst="line">
            <a:avLst/>
          </a:prstGeom>
          <a:ln>
            <a:solidFill>
              <a:srgbClr val="54284E"/>
            </a:solidFill>
          </a:ln>
        </p:spPr>
        <p:style>
          <a:lnRef idx="2">
            <a:schemeClr val="accent6"/>
          </a:lnRef>
          <a:fillRef idx="0">
            <a:schemeClr val="accent6"/>
          </a:fillRef>
          <a:effectRef idx="1">
            <a:schemeClr val="accent6"/>
          </a:effectRef>
          <a:fontRef idx="minor">
            <a:schemeClr val="tx1"/>
          </a:fontRef>
        </p:style>
      </p:cxnSp>
      <p:pic>
        <p:nvPicPr>
          <p:cNvPr id="41" name="Picture 40">
            <a:extLst>
              <a:ext uri="{FF2B5EF4-FFF2-40B4-BE49-F238E27FC236}">
                <a16:creationId xmlns:a16="http://schemas.microsoft.com/office/drawing/2014/main" id="{68887369-B0BD-E8CB-DBC6-C740631DAF85}"/>
              </a:ext>
            </a:extLst>
          </p:cNvPr>
          <p:cNvPicPr>
            <a:picLocks noChangeAspect="1"/>
          </p:cNvPicPr>
          <p:nvPr/>
        </p:nvPicPr>
        <p:blipFill>
          <a:blip r:embed="rId7"/>
          <a:stretch>
            <a:fillRect/>
          </a:stretch>
        </p:blipFill>
        <p:spPr>
          <a:xfrm>
            <a:off x="7560450" y="5462445"/>
            <a:ext cx="2759157" cy="739268"/>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B0AD6090-74C6-3198-9982-6B0FF15DBB6D}"/>
              </a:ext>
            </a:extLst>
          </p:cNvPr>
          <p:cNvPicPr>
            <a:picLocks noChangeAspect="1"/>
          </p:cNvPicPr>
          <p:nvPr/>
        </p:nvPicPr>
        <p:blipFill>
          <a:blip r:embed="rId8"/>
          <a:stretch>
            <a:fillRect/>
          </a:stretch>
        </p:blipFill>
        <p:spPr>
          <a:xfrm>
            <a:off x="7482985" y="4070262"/>
            <a:ext cx="2914084" cy="610342"/>
          </a:xfrm>
          <a:prstGeom prst="rect">
            <a:avLst/>
          </a:prstGeom>
          <a:ln>
            <a:noFill/>
          </a:ln>
          <a:effectLst>
            <a:outerShdw blurRad="292100" dist="139700" dir="2700000" algn="tl" rotWithShape="0">
              <a:srgbClr val="333333">
                <a:alpha val="65000"/>
              </a:srgbClr>
            </a:outerShdw>
          </a:effectLst>
        </p:spPr>
      </p:pic>
      <p:pic>
        <p:nvPicPr>
          <p:cNvPr id="43" name="Picture 24" descr="What is Personally Identifiable Information (PII)? – Data Privacy Manager">
            <a:extLst>
              <a:ext uri="{FF2B5EF4-FFF2-40B4-BE49-F238E27FC236}">
                <a16:creationId xmlns:a16="http://schemas.microsoft.com/office/drawing/2014/main" id="{79D720D8-DE8B-7B7F-2DA5-76580F82A8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3221" y="5005599"/>
            <a:ext cx="2524127" cy="1514476"/>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1">
            <a:extLst>
              <a:ext uri="{FF2B5EF4-FFF2-40B4-BE49-F238E27FC236}">
                <a16:creationId xmlns:a16="http://schemas.microsoft.com/office/drawing/2014/main" id="{CCEACCC3-0DA4-168D-4742-3B2C1B2C360B}"/>
              </a:ext>
            </a:extLst>
          </p:cNvPr>
          <p:cNvSpPr txBox="1">
            <a:spLocks/>
          </p:cNvSpPr>
          <p:nvPr/>
        </p:nvSpPr>
        <p:spPr>
          <a:xfrm>
            <a:off x="2145528" y="2145314"/>
            <a:ext cx="1752600" cy="619584"/>
          </a:xfrm>
          <a:prstGeom prst="rect">
            <a:avLst/>
          </a:prstGeom>
        </p:spPr>
        <p:txBody>
          <a:bodyPr>
            <a:normAutofit/>
          </a:bodyPr>
          <a:lstStyle>
            <a:lvl1pPr algn="l" rtl="0" fontAlgn="base">
              <a:spcBef>
                <a:spcPct val="0"/>
              </a:spcBef>
              <a:spcAft>
                <a:spcPct val="0"/>
              </a:spcAft>
              <a:defRPr sz="3200" kern="1200">
                <a:solidFill>
                  <a:schemeClr val="tx1"/>
                </a:solidFill>
                <a:latin typeface="+mn-lt"/>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dirty="0">
                <a:solidFill>
                  <a:srgbClr val="022A3D"/>
                </a:solidFill>
                <a:latin typeface="Garamond" panose="02020404030301010803" pitchFamily="18" charset="0"/>
                <a:cs typeface="Calibri" panose="020F0502020204030204" pitchFamily="34" charset="0"/>
              </a:rPr>
              <a:t>Property</a:t>
            </a:r>
          </a:p>
        </p:txBody>
      </p:sp>
      <p:sp>
        <p:nvSpPr>
          <p:cNvPr id="45" name="Title 1">
            <a:extLst>
              <a:ext uri="{FF2B5EF4-FFF2-40B4-BE49-F238E27FC236}">
                <a16:creationId xmlns:a16="http://schemas.microsoft.com/office/drawing/2014/main" id="{771C82FA-6DFA-29EF-A2A6-C612EBC0A2D0}"/>
              </a:ext>
            </a:extLst>
          </p:cNvPr>
          <p:cNvSpPr txBox="1">
            <a:spLocks/>
          </p:cNvSpPr>
          <p:nvPr/>
        </p:nvSpPr>
        <p:spPr>
          <a:xfrm>
            <a:off x="5002017" y="2037300"/>
            <a:ext cx="1926792" cy="773761"/>
          </a:xfrm>
          <a:prstGeom prst="rect">
            <a:avLst/>
          </a:prstGeom>
        </p:spPr>
        <p:txBody>
          <a:bodyPr>
            <a:normAutofit lnSpcReduction="10000"/>
          </a:bodyPr>
          <a:lstStyle>
            <a:lvl1pPr algn="l" rtl="0" fontAlgn="base">
              <a:spcBef>
                <a:spcPct val="0"/>
              </a:spcBef>
              <a:spcAft>
                <a:spcPct val="0"/>
              </a:spcAft>
              <a:defRPr sz="3200" kern="1200">
                <a:solidFill>
                  <a:schemeClr val="tx1"/>
                </a:solidFill>
                <a:latin typeface="+mn-lt"/>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400" dirty="0">
                <a:solidFill>
                  <a:srgbClr val="022A3D"/>
                </a:solidFill>
                <a:latin typeface="Garamond" panose="02020404030301010803" pitchFamily="18" charset="0"/>
                <a:cs typeface="Calibri" panose="020F0502020204030204" pitchFamily="34" charset="0"/>
              </a:rPr>
              <a:t>Intellectual  Property/PII</a:t>
            </a:r>
          </a:p>
        </p:txBody>
      </p:sp>
      <p:sp>
        <p:nvSpPr>
          <p:cNvPr id="46" name="Title 1">
            <a:extLst>
              <a:ext uri="{FF2B5EF4-FFF2-40B4-BE49-F238E27FC236}">
                <a16:creationId xmlns:a16="http://schemas.microsoft.com/office/drawing/2014/main" id="{2FE5E964-4A85-2A4F-67FE-B396A2E40315}"/>
              </a:ext>
            </a:extLst>
          </p:cNvPr>
          <p:cNvSpPr txBox="1">
            <a:spLocks/>
          </p:cNvSpPr>
          <p:nvPr/>
        </p:nvSpPr>
        <p:spPr>
          <a:xfrm>
            <a:off x="8141191" y="2145314"/>
            <a:ext cx="1752600" cy="619584"/>
          </a:xfrm>
          <a:prstGeom prst="rect">
            <a:avLst/>
          </a:prstGeom>
        </p:spPr>
        <p:txBody>
          <a:bodyPr>
            <a:normAutofit/>
          </a:bodyPr>
          <a:lstStyle>
            <a:lvl1pPr algn="l" rtl="0" fontAlgn="base">
              <a:spcBef>
                <a:spcPct val="0"/>
              </a:spcBef>
              <a:spcAft>
                <a:spcPct val="0"/>
              </a:spcAft>
              <a:defRPr sz="3200" kern="1200">
                <a:solidFill>
                  <a:schemeClr val="tx1"/>
                </a:solidFill>
                <a:latin typeface="+mn-lt"/>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dirty="0">
                <a:solidFill>
                  <a:srgbClr val="022A3D"/>
                </a:solidFill>
                <a:latin typeface="Garamond" panose="02020404030301010803" pitchFamily="18" charset="0"/>
                <a:cs typeface="Calibri" panose="020F0502020204030204" pitchFamily="34" charset="0"/>
              </a:rPr>
              <a:t>Reputation</a:t>
            </a:r>
          </a:p>
        </p:txBody>
      </p:sp>
      <p:pic>
        <p:nvPicPr>
          <p:cNvPr id="47" name="Picture 46">
            <a:extLst>
              <a:ext uri="{FF2B5EF4-FFF2-40B4-BE49-F238E27FC236}">
                <a16:creationId xmlns:a16="http://schemas.microsoft.com/office/drawing/2014/main" id="{0674D81C-0A15-8A9A-6F31-7CCFD1A504CF}"/>
              </a:ext>
            </a:extLst>
          </p:cNvPr>
          <p:cNvPicPr>
            <a:picLocks noChangeAspect="1"/>
          </p:cNvPicPr>
          <p:nvPr/>
        </p:nvPicPr>
        <p:blipFill rotWithShape="1">
          <a:blip r:embed="rId10"/>
          <a:srcRect b="37256"/>
          <a:stretch/>
        </p:blipFill>
        <p:spPr>
          <a:xfrm>
            <a:off x="7549437" y="4853038"/>
            <a:ext cx="2914084" cy="400983"/>
          </a:xfrm>
          <a:prstGeom prst="rect">
            <a:avLst/>
          </a:prstGeom>
          <a:ln>
            <a:noFill/>
          </a:ln>
          <a:effectLst>
            <a:outerShdw blurRad="292100" dist="139700" dir="2700000" algn="tl" rotWithShape="0">
              <a:srgbClr val="333333">
                <a:alpha val="65000"/>
              </a:srgbClr>
            </a:outerShdw>
          </a:effectLst>
        </p:spPr>
      </p:pic>
      <p:pic>
        <p:nvPicPr>
          <p:cNvPr id="51" name="Picture 50" descr="Empty classroom">
            <a:extLst>
              <a:ext uri="{FF2B5EF4-FFF2-40B4-BE49-F238E27FC236}">
                <a16:creationId xmlns:a16="http://schemas.microsoft.com/office/drawing/2014/main" id="{1ACAD66B-8CEC-D0CE-B34F-74538F363A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941" b="23389"/>
          <a:stretch/>
        </p:blipFill>
        <p:spPr>
          <a:xfrm>
            <a:off x="1652432" y="5139532"/>
            <a:ext cx="2820901" cy="1069288"/>
          </a:xfrm>
          <a:prstGeom prst="rect">
            <a:avLst/>
          </a:prstGeom>
        </p:spPr>
      </p:pic>
      <p:sp>
        <p:nvSpPr>
          <p:cNvPr id="52" name="Rectangle: Rounded Corners 51">
            <a:extLst>
              <a:ext uri="{FF2B5EF4-FFF2-40B4-BE49-F238E27FC236}">
                <a16:creationId xmlns:a16="http://schemas.microsoft.com/office/drawing/2014/main" id="{30C0FE99-0DD2-FCD0-25CE-201DE6284984}"/>
              </a:ext>
            </a:extLst>
          </p:cNvPr>
          <p:cNvSpPr/>
          <p:nvPr/>
        </p:nvSpPr>
        <p:spPr>
          <a:xfrm>
            <a:off x="1676400" y="2037299"/>
            <a:ext cx="2844766" cy="4489705"/>
          </a:xfrm>
          <a:prstGeom prst="roundRect">
            <a:avLst/>
          </a:prstGeom>
          <a:noFill/>
          <a:ln>
            <a:solidFill>
              <a:srgbClr val="54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pic>
        <p:nvPicPr>
          <p:cNvPr id="54" name="Picture 53">
            <a:extLst>
              <a:ext uri="{FF2B5EF4-FFF2-40B4-BE49-F238E27FC236}">
                <a16:creationId xmlns:a16="http://schemas.microsoft.com/office/drawing/2014/main" id="{1319A110-D975-A3F1-7CDE-4D74846E0E25}"/>
              </a:ext>
            </a:extLst>
          </p:cNvPr>
          <p:cNvPicPr>
            <a:picLocks noChangeAspect="1"/>
          </p:cNvPicPr>
          <p:nvPr/>
        </p:nvPicPr>
        <p:blipFill>
          <a:blip r:embed="rId12"/>
          <a:stretch>
            <a:fillRect/>
          </a:stretch>
        </p:blipFill>
        <p:spPr>
          <a:xfrm>
            <a:off x="7538425" y="3148014"/>
            <a:ext cx="2936108" cy="321392"/>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A17214E0-F27A-0BF9-64E8-EAE1B10B74A9}"/>
              </a:ext>
            </a:extLst>
          </p:cNvPr>
          <p:cNvPicPr>
            <a:picLocks noChangeAspect="1"/>
          </p:cNvPicPr>
          <p:nvPr/>
        </p:nvPicPr>
        <p:blipFill>
          <a:blip r:embed="rId13"/>
          <a:stretch>
            <a:fillRect/>
          </a:stretch>
        </p:blipFill>
        <p:spPr>
          <a:xfrm>
            <a:off x="7735115" y="3571987"/>
            <a:ext cx="2409825" cy="389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68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led view of a starting block on a running track">
            <a:extLst>
              <a:ext uri="{FF2B5EF4-FFF2-40B4-BE49-F238E27FC236}">
                <a16:creationId xmlns:a16="http://schemas.microsoft.com/office/drawing/2014/main" id="{47A1864B-B2B3-F206-D88B-628A2F948E41}"/>
              </a:ext>
            </a:extLst>
          </p:cNvPr>
          <p:cNvPicPr>
            <a:picLocks noChangeAspect="1"/>
          </p:cNvPicPr>
          <p:nvPr/>
        </p:nvPicPr>
        <p:blipFill>
          <a:blip r:embed="rId3" cstate="print">
            <a:extLst>
              <a:ext uri="{28A0092B-C50C-407E-A947-70E740481C1C}">
                <a14:useLocalDpi xmlns:a14="http://schemas.microsoft.com/office/drawing/2010/main" val="0"/>
              </a:ext>
            </a:extLst>
          </a:blip>
          <a:srcRect l="23445" r="27406" b="-2"/>
          <a:stretch/>
        </p:blipFill>
        <p:spPr>
          <a:xfrm>
            <a:off x="1524020" y="533400"/>
            <a:ext cx="2948920" cy="4005072"/>
          </a:xfrm>
          <a:prstGeom prst="rect">
            <a:avLst/>
          </a:prstGeom>
        </p:spPr>
      </p:pic>
      <p:pic>
        <p:nvPicPr>
          <p:cNvPr id="4" name="Content Placeholder 4" descr="Feet under a pool">
            <a:extLst>
              <a:ext uri="{FF2B5EF4-FFF2-40B4-BE49-F238E27FC236}">
                <a16:creationId xmlns:a16="http://schemas.microsoft.com/office/drawing/2014/main" id="{8CE152F7-41B4-C7B5-EADF-CB09904E3F73}"/>
              </a:ext>
            </a:extLst>
          </p:cNvPr>
          <p:cNvPicPr>
            <a:picLocks noChangeAspect="1"/>
          </p:cNvPicPr>
          <p:nvPr/>
        </p:nvPicPr>
        <p:blipFill>
          <a:blip r:embed="rId4" cstate="print">
            <a:extLst>
              <a:ext uri="{28A0092B-C50C-407E-A947-70E740481C1C}">
                <a14:useLocalDpi xmlns:a14="http://schemas.microsoft.com/office/drawing/2010/main" val="0"/>
              </a:ext>
            </a:extLst>
          </a:blip>
          <a:srcRect l="39478" r="11373" b="-2"/>
          <a:stretch/>
        </p:blipFill>
        <p:spPr>
          <a:xfrm>
            <a:off x="4621530" y="533400"/>
            <a:ext cx="2948940" cy="4005071"/>
          </a:xfrm>
          <a:prstGeom prst="rect">
            <a:avLst/>
          </a:prstGeom>
        </p:spPr>
      </p:pic>
      <p:pic>
        <p:nvPicPr>
          <p:cNvPr id="5" name="Picture 4" descr="Empty road with rocky cliffs on the side">
            <a:extLst>
              <a:ext uri="{FF2B5EF4-FFF2-40B4-BE49-F238E27FC236}">
                <a16:creationId xmlns:a16="http://schemas.microsoft.com/office/drawing/2014/main" id="{8908264E-0172-3BF9-87D4-AFF990B0C7B8}"/>
              </a:ext>
            </a:extLst>
          </p:cNvPr>
          <p:cNvPicPr>
            <a:picLocks noChangeAspect="1"/>
          </p:cNvPicPr>
          <p:nvPr/>
        </p:nvPicPr>
        <p:blipFill>
          <a:blip r:embed="rId5" cstate="print">
            <a:extLst>
              <a:ext uri="{28A0092B-C50C-407E-A947-70E740481C1C}">
                <a14:useLocalDpi xmlns:a14="http://schemas.microsoft.com/office/drawing/2010/main" val="0"/>
              </a:ext>
            </a:extLst>
          </a:blip>
          <a:srcRect l="34440" r="17516" b="-1"/>
          <a:stretch/>
        </p:blipFill>
        <p:spPr>
          <a:xfrm>
            <a:off x="7719060" y="533400"/>
            <a:ext cx="2948940" cy="4005072"/>
          </a:xfrm>
          <a:prstGeom prst="rect">
            <a:avLst/>
          </a:prstGeom>
        </p:spPr>
      </p:pic>
      <p:pic>
        <p:nvPicPr>
          <p:cNvPr id="7" name="Picture 6">
            <a:extLst>
              <a:ext uri="{FF2B5EF4-FFF2-40B4-BE49-F238E27FC236}">
                <a16:creationId xmlns:a16="http://schemas.microsoft.com/office/drawing/2014/main" id="{119CE335-45D4-7F27-C2A3-9BD9DFA87DF0}"/>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0" b="91429" l="1200" r="97200">
                        <a14:foregroundMark x1="2800" y1="42857" x2="23900" y2="38095"/>
                        <a14:foregroundMark x1="400" y1="79048" x2="32900" y2="42857"/>
                        <a14:foregroundMark x1="32900" y1="42857" x2="76100" y2="59524"/>
                        <a14:foregroundMark x1="76100" y1="59524" x2="99600" y2="29524"/>
                        <a14:foregroundMark x1="99600" y1="29524" x2="94600" y2="7619"/>
                        <a14:foregroundMark x1="94600" y1="7619" x2="2800" y2="952"/>
                        <a14:foregroundMark x1="66500" y1="84286" x2="95200" y2="57143"/>
                        <a14:foregroundMark x1="95200" y1="57143" x2="99700" y2="47619"/>
                        <a14:foregroundMark x1="99700" y1="47619" x2="99400" y2="13333"/>
                        <a14:foregroundMark x1="99400" y1="13333" x2="97200" y2="44762"/>
                        <a14:foregroundMark x1="97200" y1="44762" x2="67300" y2="82857"/>
                        <a14:foregroundMark x1="64000" y1="90952" x2="68900" y2="91429"/>
                        <a14:foregroundMark x1="68900" y1="91429" x2="66900" y2="91429"/>
                        <a14:foregroundMark x1="33100" y1="44762" x2="1200" y2="80000"/>
                        <a14:foregroundMark x1="1200" y1="80000" x2="29211" y2="58799"/>
                        <a14:foregroundMark x1="31400" y1="57143" x2="33400" y2="45238"/>
                        <a14:backgroundMark x1="29200" y1="60476" x2="29200" y2="60952"/>
                        <a14:backgroundMark x1="31500" y1="57619" x2="29400" y2="60000"/>
                      </a14:backgroundRemoval>
                    </a14:imgEffect>
                  </a14:imgLayer>
                </a14:imgProps>
              </a:ext>
            </a:extLst>
          </a:blip>
          <a:stretch>
            <a:fillRect/>
          </a:stretch>
        </p:blipFill>
        <p:spPr>
          <a:xfrm>
            <a:off x="0" y="0"/>
            <a:ext cx="12192000" cy="1920240"/>
          </a:xfrm>
          <a:prstGeom prst="rect">
            <a:avLst/>
          </a:prstGeom>
        </p:spPr>
      </p:pic>
      <p:sp>
        <p:nvSpPr>
          <p:cNvPr id="10" name="Title 1">
            <a:extLst>
              <a:ext uri="{FF2B5EF4-FFF2-40B4-BE49-F238E27FC236}">
                <a16:creationId xmlns:a16="http://schemas.microsoft.com/office/drawing/2014/main" id="{579B8D40-0936-2558-CE88-B468BDF7C963}"/>
              </a:ext>
            </a:extLst>
          </p:cNvPr>
          <p:cNvSpPr txBox="1">
            <a:spLocks/>
          </p:cNvSpPr>
          <p:nvPr/>
        </p:nvSpPr>
        <p:spPr bwMode="auto">
          <a:xfrm>
            <a:off x="2133600" y="152400"/>
            <a:ext cx="82296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500" b="1">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kern="0" dirty="0">
                <a:latin typeface="Garamond" panose="02020404030301010803" pitchFamily="18" charset="0"/>
              </a:rPr>
              <a:t>Where</a:t>
            </a:r>
          </a:p>
        </p:txBody>
      </p:sp>
      <p:sp>
        <p:nvSpPr>
          <p:cNvPr id="11" name="Rectangle 10">
            <a:extLst>
              <a:ext uri="{FF2B5EF4-FFF2-40B4-BE49-F238E27FC236}">
                <a16:creationId xmlns:a16="http://schemas.microsoft.com/office/drawing/2014/main" id="{24E3E4E5-2258-7017-E60D-7B56FBA31A9D}"/>
              </a:ext>
            </a:extLst>
          </p:cNvPr>
          <p:cNvSpPr/>
          <p:nvPr/>
        </p:nvSpPr>
        <p:spPr>
          <a:xfrm>
            <a:off x="2743200" y="4706123"/>
            <a:ext cx="2449820" cy="475477"/>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12A3E"/>
                </a:solidFill>
                <a:latin typeface="Garamond" panose="02020404030301010803" pitchFamily="18" charset="0"/>
                <a:cs typeface="Arial" panose="020B0604020202020204" pitchFamily="34" charset="0"/>
              </a:rPr>
              <a:t>On Campus</a:t>
            </a:r>
          </a:p>
        </p:txBody>
      </p:sp>
      <p:sp>
        <p:nvSpPr>
          <p:cNvPr id="12" name="Rectangle 11">
            <a:extLst>
              <a:ext uri="{FF2B5EF4-FFF2-40B4-BE49-F238E27FC236}">
                <a16:creationId xmlns:a16="http://schemas.microsoft.com/office/drawing/2014/main" id="{C84552BA-69BA-8F33-C0A3-AF0EB35B50C1}"/>
              </a:ext>
            </a:extLst>
          </p:cNvPr>
          <p:cNvSpPr/>
          <p:nvPr/>
        </p:nvSpPr>
        <p:spPr>
          <a:xfrm>
            <a:off x="3962400" y="5391923"/>
            <a:ext cx="2590800" cy="475477"/>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12A3E"/>
                </a:solidFill>
                <a:latin typeface="Garamond" panose="02020404030301010803" pitchFamily="18" charset="0"/>
                <a:cs typeface="Arial" panose="020B0604020202020204" pitchFamily="34" charset="0"/>
              </a:rPr>
              <a:t>Travel advisories</a:t>
            </a:r>
          </a:p>
        </p:txBody>
      </p:sp>
      <p:sp>
        <p:nvSpPr>
          <p:cNvPr id="13" name="Rectangle 12">
            <a:extLst>
              <a:ext uri="{FF2B5EF4-FFF2-40B4-BE49-F238E27FC236}">
                <a16:creationId xmlns:a16="http://schemas.microsoft.com/office/drawing/2014/main" id="{971CBCE9-8796-64F2-CBB8-AB4AFBE7A022}"/>
              </a:ext>
            </a:extLst>
          </p:cNvPr>
          <p:cNvSpPr/>
          <p:nvPr/>
        </p:nvSpPr>
        <p:spPr>
          <a:xfrm>
            <a:off x="4823480" y="6096001"/>
            <a:ext cx="2948920" cy="475477"/>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12A3E"/>
                </a:solidFill>
                <a:latin typeface="Garamond" panose="02020404030301010803" pitchFamily="18" charset="0"/>
                <a:cs typeface="Arial" panose="020B0604020202020204" pitchFamily="34" charset="0"/>
              </a:rPr>
              <a:t>High risk location</a:t>
            </a:r>
          </a:p>
        </p:txBody>
      </p:sp>
      <p:sp>
        <p:nvSpPr>
          <p:cNvPr id="14" name="Rectangle 13">
            <a:extLst>
              <a:ext uri="{FF2B5EF4-FFF2-40B4-BE49-F238E27FC236}">
                <a16:creationId xmlns:a16="http://schemas.microsoft.com/office/drawing/2014/main" id="{82540C60-E5AA-346B-CE87-4092B36F0A3C}"/>
              </a:ext>
            </a:extLst>
          </p:cNvPr>
          <p:cNvSpPr/>
          <p:nvPr/>
        </p:nvSpPr>
        <p:spPr>
          <a:xfrm>
            <a:off x="5932180" y="4724400"/>
            <a:ext cx="2449820" cy="475477"/>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12A3E"/>
                </a:solidFill>
                <a:latin typeface="Garamond" panose="02020404030301010803" pitchFamily="18" charset="0"/>
                <a:cs typeface="Arial" panose="020B0604020202020204" pitchFamily="34" charset="0"/>
              </a:rPr>
              <a:t>Waivers</a:t>
            </a:r>
          </a:p>
        </p:txBody>
      </p:sp>
      <p:sp>
        <p:nvSpPr>
          <p:cNvPr id="15" name="Rectangle 14">
            <a:extLst>
              <a:ext uri="{FF2B5EF4-FFF2-40B4-BE49-F238E27FC236}">
                <a16:creationId xmlns:a16="http://schemas.microsoft.com/office/drawing/2014/main" id="{048B568E-8A8B-96DC-4025-EF85408A19CD}"/>
              </a:ext>
            </a:extLst>
          </p:cNvPr>
          <p:cNvSpPr/>
          <p:nvPr/>
        </p:nvSpPr>
        <p:spPr>
          <a:xfrm>
            <a:off x="7456180" y="5391923"/>
            <a:ext cx="2449820" cy="475477"/>
          </a:xfrm>
          <a:prstGeom prst="rect">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012A3E"/>
                </a:solidFill>
                <a:latin typeface="Garamond" panose="02020404030301010803" pitchFamily="18" charset="0"/>
                <a:cs typeface="Arial" panose="020B0604020202020204" pitchFamily="34" charset="0"/>
              </a:rPr>
              <a:t>Weather</a:t>
            </a:r>
          </a:p>
        </p:txBody>
      </p:sp>
    </p:spTree>
    <p:extLst>
      <p:ext uri="{BB962C8B-B14F-4D97-AF65-F5344CB8AC3E}">
        <p14:creationId xmlns:p14="http://schemas.microsoft.com/office/powerpoint/2010/main" val="126558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9B8D40-0936-2558-CE88-B468BDF7C963}"/>
              </a:ext>
            </a:extLst>
          </p:cNvPr>
          <p:cNvSpPr txBox="1">
            <a:spLocks/>
          </p:cNvSpPr>
          <p:nvPr/>
        </p:nvSpPr>
        <p:spPr bwMode="auto">
          <a:xfrm>
            <a:off x="2133600" y="152400"/>
            <a:ext cx="82296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500" b="1">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kern="0" dirty="0">
                <a:latin typeface="Garamond" panose="02020404030301010803" pitchFamily="18" charset="0"/>
              </a:rPr>
              <a:t>Why</a:t>
            </a:r>
          </a:p>
        </p:txBody>
      </p:sp>
      <p:pic>
        <p:nvPicPr>
          <p:cNvPr id="2" name="Picture 10" descr="Funding_Requirements_Ppt_PowerPoint_Presentation_Visuals_Slide_1">
            <a:extLst>
              <a:ext uri="{FF2B5EF4-FFF2-40B4-BE49-F238E27FC236}">
                <a16:creationId xmlns:a16="http://schemas.microsoft.com/office/drawing/2014/main" id="{3FE83EE2-1236-A7CC-46D3-2E53F54BBF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476"/>
          <a:stretch/>
        </p:blipFill>
        <p:spPr bwMode="auto">
          <a:xfrm>
            <a:off x="838200" y="3124200"/>
            <a:ext cx="3322005" cy="1483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s://www.iacet.org/default/assets/Image/education.png">
            <a:extLst>
              <a:ext uri="{FF2B5EF4-FFF2-40B4-BE49-F238E27FC236}">
                <a16:creationId xmlns:a16="http://schemas.microsoft.com/office/drawing/2014/main" id="{D1656577-1596-67C5-098F-30CB72FB1A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19600" y="3187414"/>
            <a:ext cx="3341108" cy="1378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8" descr="http://s3.amazonaws.com/e-zekiel/sites/e8f3f1a8-6911-11e4-b527-0e7732ba2f41/images/18432/1-medium.jpg?1465255995">
            <a:extLst>
              <a:ext uri="{FF2B5EF4-FFF2-40B4-BE49-F238E27FC236}">
                <a16:creationId xmlns:a16="http://schemas.microsoft.com/office/drawing/2014/main" id="{A2B74745-7751-E9C7-127F-DA45B11D0B1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07995" y="3172137"/>
            <a:ext cx="3322005" cy="140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28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p:txBody>
          <a:bodyPr/>
          <a:lstStyle/>
          <a:p>
            <a:r>
              <a:rPr lang="en-US" sz="7000" dirty="0"/>
              <a:t>Insurance Requirements</a:t>
            </a:r>
          </a:p>
        </p:txBody>
      </p:sp>
    </p:spTree>
    <p:extLst>
      <p:ext uri="{BB962C8B-B14F-4D97-AF65-F5344CB8AC3E}">
        <p14:creationId xmlns:p14="http://schemas.microsoft.com/office/powerpoint/2010/main" val="1403566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hecklist">
            <a:extLst>
              <a:ext uri="{FF2B5EF4-FFF2-40B4-BE49-F238E27FC236}">
                <a16:creationId xmlns:a16="http://schemas.microsoft.com/office/drawing/2014/main" id="{8AA8987D-D591-0B53-BE33-E633F4700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05" t="19039" r="29704"/>
          <a:stretch/>
        </p:blipFill>
        <p:spPr>
          <a:xfrm>
            <a:off x="7040880" y="0"/>
            <a:ext cx="5151120" cy="6858000"/>
          </a:xfrm>
          <a:prstGeom prst="rect">
            <a:avLst/>
          </a:prstGeom>
          <a:noFill/>
        </p:spPr>
      </p:pic>
      <p:pic>
        <p:nvPicPr>
          <p:cNvPr id="10" name="Picture 9">
            <a:extLst>
              <a:ext uri="{FF2B5EF4-FFF2-40B4-BE49-F238E27FC236}">
                <a16:creationId xmlns:a16="http://schemas.microsoft.com/office/drawing/2014/main" id="{6ED757B6-7C0B-ED17-2F6A-F06C23BC59C0}"/>
              </a:ext>
            </a:extLst>
          </p:cNvPr>
          <p:cNvPicPr>
            <a:picLocks noChangeAspect="1"/>
          </p:cNvPicPr>
          <p:nvPr/>
        </p:nvPicPr>
        <p:blipFill rotWithShape="1">
          <a:blip r:embed="rId4">
            <a:clrChange>
              <a:clrFrom>
                <a:srgbClr val="FFFFFF"/>
              </a:clrFrom>
              <a:clrTo>
                <a:srgbClr val="FFFFFF">
                  <a:alpha val="0"/>
                </a:srgbClr>
              </a:clrTo>
            </a:clrChange>
          </a:blip>
          <a:srcRect/>
          <a:stretch/>
        </p:blipFill>
        <p:spPr>
          <a:xfrm>
            <a:off x="0" y="-18394"/>
            <a:ext cx="8396831" cy="7028794"/>
          </a:xfrm>
          <a:prstGeom prst="rect">
            <a:avLst/>
          </a:prstGeom>
        </p:spPr>
      </p:pic>
      <p:sp>
        <p:nvSpPr>
          <p:cNvPr id="12" name="Content Placeholder 3">
            <a:extLst>
              <a:ext uri="{FF2B5EF4-FFF2-40B4-BE49-F238E27FC236}">
                <a16:creationId xmlns:a16="http://schemas.microsoft.com/office/drawing/2014/main" id="{0958C21B-A5C0-32C0-00DC-CB81D05AEA8C}"/>
              </a:ext>
            </a:extLst>
          </p:cNvPr>
          <p:cNvSpPr txBox="1">
            <a:spLocks/>
          </p:cNvSpPr>
          <p:nvPr/>
        </p:nvSpPr>
        <p:spPr>
          <a:xfrm>
            <a:off x="1219200" y="609600"/>
            <a:ext cx="4876800" cy="5715000"/>
          </a:xfrm>
          <a:prstGeom prst="rect">
            <a:avLst/>
          </a:prstGeom>
        </p:spPr>
        <p:txBody>
          <a:bodyPr/>
          <a:lstStyle>
            <a:lvl1pPr marL="342900" indent="-342900" algn="l" rtl="0" eaLnBrk="0" fontAlgn="base" hangingPunct="0">
              <a:spcBef>
                <a:spcPct val="20000"/>
              </a:spcBef>
              <a:spcAft>
                <a:spcPct val="0"/>
              </a:spcAft>
              <a:buChar char="•"/>
              <a:defRPr sz="2800">
                <a:solidFill>
                  <a:schemeClr val="tx1">
                    <a:lumMod val="95000"/>
                    <a:lumOff val="5000"/>
                  </a:schemeClr>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lumMod val="95000"/>
                    <a:lumOff val="5000"/>
                  </a:schemeClr>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r>
              <a:rPr lang="en-US" sz="2600" kern="0" dirty="0">
                <a:solidFill>
                  <a:schemeClr val="bg1"/>
                </a:solidFill>
                <a:latin typeface="Garamond" panose="02020404030301010803" pitchFamily="18" charset="0"/>
              </a:rPr>
              <a:t>Insurance should cover exposures arising out of services</a:t>
            </a:r>
          </a:p>
          <a:p>
            <a:endParaRPr lang="en-US" sz="2600" kern="0" dirty="0">
              <a:solidFill>
                <a:schemeClr val="bg1"/>
              </a:solidFill>
              <a:latin typeface="Garamond" panose="02020404030301010803" pitchFamily="18" charset="0"/>
            </a:endParaRPr>
          </a:p>
          <a:p>
            <a:r>
              <a:rPr lang="en-US" sz="2600" kern="0" dirty="0">
                <a:solidFill>
                  <a:schemeClr val="bg1"/>
                </a:solidFill>
                <a:latin typeface="Garamond" panose="02020404030301010803" pitchFamily="18" charset="0"/>
              </a:rPr>
              <a:t>Develop a checklist system based on contract</a:t>
            </a:r>
          </a:p>
          <a:p>
            <a:endParaRPr lang="en-US" sz="2600" kern="0" dirty="0">
              <a:solidFill>
                <a:schemeClr val="bg1"/>
              </a:solidFill>
              <a:latin typeface="Garamond" panose="02020404030301010803" pitchFamily="18" charset="0"/>
            </a:endParaRPr>
          </a:p>
          <a:p>
            <a:r>
              <a:rPr lang="en-US" sz="2600" kern="0" dirty="0">
                <a:solidFill>
                  <a:schemeClr val="bg1"/>
                </a:solidFill>
                <a:latin typeface="Garamond" panose="02020404030301010803" pitchFamily="18" charset="0"/>
              </a:rPr>
              <a:t>Confirm insurance requirements have been met</a:t>
            </a:r>
          </a:p>
          <a:p>
            <a:endParaRPr lang="en-US" sz="2600" kern="0" dirty="0">
              <a:solidFill>
                <a:schemeClr val="bg1"/>
              </a:solidFill>
              <a:latin typeface="Garamond" panose="02020404030301010803" pitchFamily="18" charset="0"/>
            </a:endParaRPr>
          </a:p>
          <a:p>
            <a:r>
              <a:rPr lang="en-US" sz="2600" kern="0" dirty="0">
                <a:solidFill>
                  <a:schemeClr val="bg1"/>
                </a:solidFill>
                <a:latin typeface="Garamond" panose="02020404030301010803" pitchFamily="18" charset="0"/>
              </a:rPr>
              <a:t>Create a follow up system</a:t>
            </a:r>
          </a:p>
          <a:p>
            <a:endParaRPr lang="en-US" sz="2400" kern="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777579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82C4C5-9AF0-8F91-28EB-84F9E84791A9}"/>
              </a:ext>
            </a:extLst>
          </p:cNvPr>
          <p:cNvSpPr>
            <a:spLocks noGrp="1"/>
          </p:cNvSpPr>
          <p:nvPr>
            <p:ph type="title"/>
          </p:nvPr>
        </p:nvSpPr>
        <p:spPr/>
        <p:txBody>
          <a:bodyPr/>
          <a:lstStyle/>
          <a:p>
            <a:r>
              <a:rPr lang="en-US" dirty="0"/>
              <a:t>Standard Insurance Requirements</a:t>
            </a:r>
          </a:p>
        </p:txBody>
      </p:sp>
      <p:sp>
        <p:nvSpPr>
          <p:cNvPr id="7" name="Shape 4">
            <a:extLst>
              <a:ext uri="{FF2B5EF4-FFF2-40B4-BE49-F238E27FC236}">
                <a16:creationId xmlns:a16="http://schemas.microsoft.com/office/drawing/2014/main" id="{7D0CEE50-3EBF-DDAB-998E-B5A585C929F7}"/>
              </a:ext>
            </a:extLst>
          </p:cNvPr>
          <p:cNvSpPr/>
          <p:nvPr/>
        </p:nvSpPr>
        <p:spPr>
          <a:xfrm>
            <a:off x="2142172" y="1116489"/>
            <a:ext cx="356116" cy="372058"/>
          </a:xfrm>
          <a:prstGeom prst="roundRect">
            <a:avLst>
              <a:gd name="adj" fmla="val 6667"/>
            </a:avLst>
          </a:prstGeom>
          <a:solidFill>
            <a:srgbClr val="FFE3A9"/>
          </a:solidFill>
          <a:ln/>
        </p:spPr>
        <p:txBody>
          <a:bodyPr/>
          <a:lstStyle/>
          <a:p>
            <a:endParaRPr lang="en-US" dirty="0">
              <a:latin typeface="Garamond" panose="02020404030301010803" pitchFamily="18" charset="0"/>
            </a:endParaRPr>
          </a:p>
        </p:txBody>
      </p:sp>
      <p:sp>
        <p:nvSpPr>
          <p:cNvPr id="8" name="Text 6">
            <a:extLst>
              <a:ext uri="{FF2B5EF4-FFF2-40B4-BE49-F238E27FC236}">
                <a16:creationId xmlns:a16="http://schemas.microsoft.com/office/drawing/2014/main" id="{35DDC9DF-D1AB-9022-20CF-76E1FA0ECDFA}"/>
              </a:ext>
            </a:extLst>
          </p:cNvPr>
          <p:cNvSpPr/>
          <p:nvPr/>
        </p:nvSpPr>
        <p:spPr>
          <a:xfrm>
            <a:off x="2590801" y="1060769"/>
            <a:ext cx="2835235" cy="354330"/>
          </a:xfrm>
          <a:prstGeom prst="rect">
            <a:avLst/>
          </a:prstGeom>
          <a:noFill/>
          <a:ln/>
        </p:spPr>
        <p:txBody>
          <a:bodyPr wrap="none" rtlCol="0" anchor="t"/>
          <a:lstStyle/>
          <a:p>
            <a:pPr>
              <a:lnSpc>
                <a:spcPts val="2791"/>
              </a:lnSpc>
            </a:pPr>
            <a:r>
              <a:rPr lang="en-US" sz="2233" dirty="0">
                <a:solidFill>
                  <a:srgbClr val="2C2821"/>
                </a:solidFill>
                <a:latin typeface="Garamond" panose="02020404030301010803" pitchFamily="18" charset="0"/>
                <a:ea typeface="Alice" pitchFamily="34" charset="-122"/>
                <a:cs typeface="Calibri" panose="020F0502020204030204" pitchFamily="34" charset="0"/>
              </a:rPr>
              <a:t>General Liability</a:t>
            </a:r>
            <a:endParaRPr lang="en-US" sz="2233" dirty="0">
              <a:latin typeface="Garamond" panose="02020404030301010803" pitchFamily="18" charset="0"/>
              <a:cs typeface="Calibri" panose="020F0502020204030204" pitchFamily="34" charset="0"/>
            </a:endParaRPr>
          </a:p>
        </p:txBody>
      </p:sp>
      <p:sp>
        <p:nvSpPr>
          <p:cNvPr id="9" name="Text 7">
            <a:extLst>
              <a:ext uri="{FF2B5EF4-FFF2-40B4-BE49-F238E27FC236}">
                <a16:creationId xmlns:a16="http://schemas.microsoft.com/office/drawing/2014/main" id="{2AE96E3A-99F1-00EA-38CF-3E17B30C257E}"/>
              </a:ext>
            </a:extLst>
          </p:cNvPr>
          <p:cNvSpPr/>
          <p:nvPr/>
        </p:nvSpPr>
        <p:spPr>
          <a:xfrm>
            <a:off x="2590801" y="1551188"/>
            <a:ext cx="2927747" cy="1814513"/>
          </a:xfrm>
          <a:prstGeom prst="rect">
            <a:avLst/>
          </a:prstGeom>
          <a:noFill/>
          <a:ln/>
        </p:spPr>
        <p:txBody>
          <a:bodyPr wrap="square" rtlCol="0" anchor="t"/>
          <a:lstStyle/>
          <a:p>
            <a:pPr>
              <a:lnSpc>
                <a:spcPts val="2858"/>
              </a:lnSpc>
            </a:pPr>
            <a:r>
              <a:rPr lang="en-US" sz="1786" dirty="0">
                <a:solidFill>
                  <a:srgbClr val="2C2821"/>
                </a:solidFill>
                <a:latin typeface="Garamond" panose="02020404030301010803" pitchFamily="18" charset="0"/>
                <a:ea typeface="Lora" pitchFamily="34" charset="-122"/>
                <a:cs typeface="Calibri" panose="020F0502020204030204" pitchFamily="34" charset="0"/>
              </a:rPr>
              <a:t>Provides coverage for potential damages caused to third parties by the contractor or its employees during project execution.</a:t>
            </a:r>
            <a:endParaRPr lang="en-US" sz="1786" dirty="0">
              <a:latin typeface="Garamond" panose="02020404030301010803" pitchFamily="18" charset="0"/>
              <a:cs typeface="Calibri" panose="020F0502020204030204" pitchFamily="34" charset="0"/>
            </a:endParaRPr>
          </a:p>
        </p:txBody>
      </p:sp>
      <p:sp>
        <p:nvSpPr>
          <p:cNvPr id="11" name="Text 10">
            <a:extLst>
              <a:ext uri="{FF2B5EF4-FFF2-40B4-BE49-F238E27FC236}">
                <a16:creationId xmlns:a16="http://schemas.microsoft.com/office/drawing/2014/main" id="{C5BED3ED-FB20-03BF-8D69-4A952BA12E16}"/>
              </a:ext>
            </a:extLst>
          </p:cNvPr>
          <p:cNvSpPr/>
          <p:nvPr/>
        </p:nvSpPr>
        <p:spPr>
          <a:xfrm>
            <a:off x="7067432" y="1060769"/>
            <a:ext cx="3371969" cy="708660"/>
          </a:xfrm>
          <a:prstGeom prst="rect">
            <a:avLst/>
          </a:prstGeom>
          <a:noFill/>
          <a:ln/>
        </p:spPr>
        <p:txBody>
          <a:bodyPr wrap="square" rtlCol="0" anchor="t"/>
          <a:lstStyle/>
          <a:p>
            <a:pPr>
              <a:lnSpc>
                <a:spcPts val="2791"/>
              </a:lnSpc>
            </a:pPr>
            <a:r>
              <a:rPr lang="en-US" sz="2233" dirty="0">
                <a:solidFill>
                  <a:srgbClr val="2C2821"/>
                </a:solidFill>
                <a:latin typeface="Garamond" panose="02020404030301010803" pitchFamily="18" charset="0"/>
                <a:ea typeface="Alice" pitchFamily="34" charset="-122"/>
                <a:cs typeface="Calibri" panose="020F0502020204030204" pitchFamily="34" charset="0"/>
              </a:rPr>
              <a:t>Workers' Compensation</a:t>
            </a:r>
            <a:endParaRPr lang="en-US" sz="2233" dirty="0">
              <a:latin typeface="Garamond" panose="02020404030301010803" pitchFamily="18" charset="0"/>
              <a:cs typeface="Calibri" panose="020F0502020204030204" pitchFamily="34" charset="0"/>
            </a:endParaRPr>
          </a:p>
        </p:txBody>
      </p:sp>
      <p:sp>
        <p:nvSpPr>
          <p:cNvPr id="12" name="Text 11">
            <a:extLst>
              <a:ext uri="{FF2B5EF4-FFF2-40B4-BE49-F238E27FC236}">
                <a16:creationId xmlns:a16="http://schemas.microsoft.com/office/drawing/2014/main" id="{A8FC1A62-7BCC-0D80-7ED9-785ADAB840A7}"/>
              </a:ext>
            </a:extLst>
          </p:cNvPr>
          <p:cNvSpPr/>
          <p:nvPr/>
        </p:nvSpPr>
        <p:spPr>
          <a:xfrm>
            <a:off x="7067432" y="1622374"/>
            <a:ext cx="2927747" cy="1451610"/>
          </a:xfrm>
          <a:prstGeom prst="rect">
            <a:avLst/>
          </a:prstGeom>
          <a:noFill/>
          <a:ln/>
        </p:spPr>
        <p:txBody>
          <a:bodyPr wrap="square" rtlCol="0" anchor="t"/>
          <a:lstStyle/>
          <a:p>
            <a:pPr>
              <a:lnSpc>
                <a:spcPts val="2858"/>
              </a:lnSpc>
            </a:pPr>
            <a:r>
              <a:rPr lang="en-US" sz="1786" dirty="0">
                <a:solidFill>
                  <a:srgbClr val="2C2821"/>
                </a:solidFill>
                <a:latin typeface="Garamond" panose="02020404030301010803" pitchFamily="18" charset="0"/>
                <a:ea typeface="Lora" pitchFamily="34" charset="-122"/>
                <a:cs typeface="Calibri" panose="020F0502020204030204" pitchFamily="34" charset="0"/>
              </a:rPr>
              <a:t>Covers medical expenses and lost wages for employees injured while performing their duties.</a:t>
            </a:r>
            <a:endParaRPr lang="en-US" sz="1786" dirty="0">
              <a:latin typeface="Garamond" panose="02020404030301010803" pitchFamily="18" charset="0"/>
              <a:cs typeface="Calibri" panose="020F0502020204030204" pitchFamily="34" charset="0"/>
            </a:endParaRPr>
          </a:p>
        </p:txBody>
      </p:sp>
      <p:pic>
        <p:nvPicPr>
          <p:cNvPr id="15" name="Picture 14" descr="Red and white sticky note">
            <a:extLst>
              <a:ext uri="{FF2B5EF4-FFF2-40B4-BE49-F238E27FC236}">
                <a16:creationId xmlns:a16="http://schemas.microsoft.com/office/drawing/2014/main" id="{C12144DF-5FCE-FB58-5A48-DBE9615586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42" b="9219"/>
          <a:stretch/>
        </p:blipFill>
        <p:spPr>
          <a:xfrm>
            <a:off x="8732062" y="3505200"/>
            <a:ext cx="1935938" cy="1803661"/>
          </a:xfrm>
          <a:prstGeom prst="rect">
            <a:avLst/>
          </a:prstGeom>
        </p:spPr>
      </p:pic>
      <p:sp>
        <p:nvSpPr>
          <p:cNvPr id="16" name="Text 6">
            <a:extLst>
              <a:ext uri="{FF2B5EF4-FFF2-40B4-BE49-F238E27FC236}">
                <a16:creationId xmlns:a16="http://schemas.microsoft.com/office/drawing/2014/main" id="{9089D4C2-2D8F-92D7-FCD4-BCD3462A7AE3}"/>
              </a:ext>
            </a:extLst>
          </p:cNvPr>
          <p:cNvSpPr/>
          <p:nvPr/>
        </p:nvSpPr>
        <p:spPr>
          <a:xfrm rot="21093360">
            <a:off x="9210053" y="4063803"/>
            <a:ext cx="1106949" cy="981343"/>
          </a:xfrm>
          <a:prstGeom prst="rect">
            <a:avLst/>
          </a:prstGeom>
          <a:noFill/>
          <a:ln/>
        </p:spPr>
        <p:txBody>
          <a:bodyPr wrap="none" rtlCol="0" anchor="t"/>
          <a:lstStyle/>
          <a:p>
            <a:pPr algn="ctr">
              <a:lnSpc>
                <a:spcPts val="2791"/>
              </a:lnSpc>
            </a:pPr>
            <a:r>
              <a:rPr lang="en-US" sz="2800" b="1" dirty="0">
                <a:solidFill>
                  <a:srgbClr val="2C2821"/>
                </a:solidFill>
                <a:latin typeface="Bradley Hand ITC" panose="03070402050302030203" pitchFamily="66" charset="0"/>
                <a:ea typeface="Alice" pitchFamily="34" charset="-122"/>
                <a:cs typeface="Alice" pitchFamily="34" charset="-120"/>
              </a:rPr>
              <a:t>Side </a:t>
            </a:r>
          </a:p>
          <a:p>
            <a:pPr algn="ctr">
              <a:lnSpc>
                <a:spcPts val="2791"/>
              </a:lnSpc>
            </a:pPr>
            <a:r>
              <a:rPr lang="en-US" sz="2800" b="1" dirty="0">
                <a:solidFill>
                  <a:srgbClr val="2C2821"/>
                </a:solidFill>
                <a:latin typeface="Bradley Hand ITC" panose="03070402050302030203" pitchFamily="66" charset="0"/>
                <a:ea typeface="Alice" pitchFamily="34" charset="-122"/>
                <a:cs typeface="Alice" pitchFamily="34" charset="-120"/>
              </a:rPr>
              <a:t>Note</a:t>
            </a:r>
          </a:p>
        </p:txBody>
      </p:sp>
      <p:sp>
        <p:nvSpPr>
          <p:cNvPr id="17" name="Text 3">
            <a:extLst>
              <a:ext uri="{FF2B5EF4-FFF2-40B4-BE49-F238E27FC236}">
                <a16:creationId xmlns:a16="http://schemas.microsoft.com/office/drawing/2014/main" id="{E8DFD92E-622C-03D1-EFDC-DF160AB1B618}"/>
              </a:ext>
            </a:extLst>
          </p:cNvPr>
          <p:cNvSpPr/>
          <p:nvPr/>
        </p:nvSpPr>
        <p:spPr>
          <a:xfrm>
            <a:off x="2363987" y="3578673"/>
            <a:ext cx="6660249" cy="2800904"/>
          </a:xfrm>
          <a:prstGeom prst="rect">
            <a:avLst/>
          </a:prstGeom>
          <a:noFill/>
          <a:ln/>
        </p:spPr>
        <p:txBody>
          <a:bodyPr wrap="square" rtlCol="0" anchor="t"/>
          <a:lstStyle/>
          <a:p>
            <a:pPr algn="r">
              <a:lnSpc>
                <a:spcPts val="2858"/>
              </a:lnSpc>
            </a:pPr>
            <a:r>
              <a:rPr lang="en-US" sz="1200" dirty="0">
                <a:solidFill>
                  <a:srgbClr val="2C2821"/>
                </a:solidFill>
                <a:latin typeface="Garamond" panose="02020404030301010803" pitchFamily="18" charset="0"/>
                <a:ea typeface="Lora" pitchFamily="34" charset="-122"/>
                <a:cs typeface="Lora" pitchFamily="34" charset="-120"/>
              </a:rPr>
              <a:t>Per the Department of Industrial Relations:</a:t>
            </a:r>
          </a:p>
          <a:p>
            <a:pPr algn="r">
              <a:lnSpc>
                <a:spcPts val="2858"/>
              </a:lnSpc>
            </a:pPr>
            <a:r>
              <a:rPr lang="en-US" sz="1400" dirty="0">
                <a:solidFill>
                  <a:srgbClr val="2C2821"/>
                </a:solidFill>
                <a:latin typeface="Garamond" panose="02020404030301010803" pitchFamily="18" charset="0"/>
              </a:rPr>
              <a:t>All California employers must provide workers’ compensation benefits to their employees under California Labor Code Section 2700.  If a business employs one or more employees, then it must satisfy the requirement of the law.</a:t>
            </a:r>
          </a:p>
          <a:p>
            <a:pPr algn="r">
              <a:lnSpc>
                <a:spcPts val="2858"/>
              </a:lnSpc>
            </a:pPr>
            <a:endParaRPr lang="en-US" dirty="0">
              <a:latin typeface="Garamond" panose="02020404030301010803" pitchFamily="18" charset="0"/>
            </a:endParaRPr>
          </a:p>
        </p:txBody>
      </p:sp>
      <p:sp>
        <p:nvSpPr>
          <p:cNvPr id="18" name="TextBox 17">
            <a:extLst>
              <a:ext uri="{FF2B5EF4-FFF2-40B4-BE49-F238E27FC236}">
                <a16:creationId xmlns:a16="http://schemas.microsoft.com/office/drawing/2014/main" id="{D23C2E91-E682-9E8E-5ACA-7A689A8CE88E}"/>
              </a:ext>
            </a:extLst>
          </p:cNvPr>
          <p:cNvSpPr txBox="1"/>
          <p:nvPr/>
        </p:nvSpPr>
        <p:spPr>
          <a:xfrm>
            <a:off x="1981200" y="5181600"/>
            <a:ext cx="3505200" cy="307777"/>
          </a:xfrm>
          <a:prstGeom prst="rect">
            <a:avLst/>
          </a:prstGeom>
          <a:noFill/>
        </p:spPr>
        <p:txBody>
          <a:bodyPr wrap="square" rtlCol="0">
            <a:spAutoFit/>
          </a:bodyPr>
          <a:lstStyle/>
          <a:p>
            <a:r>
              <a:rPr lang="en-US" sz="1400" i="1" dirty="0">
                <a:solidFill>
                  <a:srgbClr val="C00000"/>
                </a:solidFill>
                <a:latin typeface="Garamond" panose="02020404030301010803" pitchFamily="18" charset="0"/>
                <a:cs typeface="Calibri" panose="020F0502020204030204" pitchFamily="34" charset="0"/>
              </a:rPr>
              <a:t>Contract Manual pages 18-22</a:t>
            </a:r>
          </a:p>
        </p:txBody>
      </p:sp>
      <p:pic>
        <p:nvPicPr>
          <p:cNvPr id="20" name="Picture 2" descr="Magnifying glass red icon on white background Vector Image">
            <a:extLst>
              <a:ext uri="{FF2B5EF4-FFF2-40B4-BE49-F238E27FC236}">
                <a16:creationId xmlns:a16="http://schemas.microsoft.com/office/drawing/2014/main" id="{051C1788-1047-7F2E-22D4-D2B91305A2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00" t="18889" r="26000" b="27778"/>
          <a:stretch/>
        </p:blipFill>
        <p:spPr bwMode="auto">
          <a:xfrm>
            <a:off x="2230650" y="5489377"/>
            <a:ext cx="243657" cy="307777"/>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4">
            <a:extLst>
              <a:ext uri="{FF2B5EF4-FFF2-40B4-BE49-F238E27FC236}">
                <a16:creationId xmlns:a16="http://schemas.microsoft.com/office/drawing/2014/main" id="{637652BE-E781-8D49-8B33-1785FF16B8B4}"/>
              </a:ext>
            </a:extLst>
          </p:cNvPr>
          <p:cNvSpPr/>
          <p:nvPr/>
        </p:nvSpPr>
        <p:spPr>
          <a:xfrm>
            <a:off x="6618803" y="1116489"/>
            <a:ext cx="356116" cy="372058"/>
          </a:xfrm>
          <a:prstGeom prst="roundRect">
            <a:avLst>
              <a:gd name="adj" fmla="val 6667"/>
            </a:avLst>
          </a:prstGeom>
          <a:solidFill>
            <a:srgbClr val="FFE3A9"/>
          </a:solidFill>
          <a:ln/>
        </p:spPr>
        <p:txBody>
          <a:bodyPr/>
          <a:lstStyle/>
          <a:p>
            <a:endParaRPr lang="en-US" dirty="0">
              <a:latin typeface="Garamond" panose="02020404030301010803" pitchFamily="18" charset="0"/>
            </a:endParaRPr>
          </a:p>
        </p:txBody>
      </p:sp>
    </p:spTree>
    <p:extLst>
      <p:ext uri="{BB962C8B-B14F-4D97-AF65-F5344CB8AC3E}">
        <p14:creationId xmlns:p14="http://schemas.microsoft.com/office/powerpoint/2010/main" val="48925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82C4C5-9AF0-8F91-28EB-84F9E84791A9}"/>
              </a:ext>
            </a:extLst>
          </p:cNvPr>
          <p:cNvSpPr>
            <a:spLocks noGrp="1"/>
          </p:cNvSpPr>
          <p:nvPr>
            <p:ph type="title"/>
          </p:nvPr>
        </p:nvSpPr>
        <p:spPr/>
        <p:txBody>
          <a:bodyPr/>
          <a:lstStyle/>
          <a:p>
            <a:r>
              <a:rPr lang="en-US" dirty="0"/>
              <a:t>Additional Insurance Considerations</a:t>
            </a:r>
          </a:p>
        </p:txBody>
      </p:sp>
      <p:sp>
        <p:nvSpPr>
          <p:cNvPr id="2" name="Text 14">
            <a:extLst>
              <a:ext uri="{FF2B5EF4-FFF2-40B4-BE49-F238E27FC236}">
                <a16:creationId xmlns:a16="http://schemas.microsoft.com/office/drawing/2014/main" id="{FAD502F7-F5CF-AAEF-C0AD-4C6973153A09}"/>
              </a:ext>
            </a:extLst>
          </p:cNvPr>
          <p:cNvSpPr/>
          <p:nvPr/>
        </p:nvSpPr>
        <p:spPr>
          <a:xfrm>
            <a:off x="1752755" y="1080104"/>
            <a:ext cx="8837673" cy="1120458"/>
          </a:xfrm>
          <a:prstGeom prst="rect">
            <a:avLst/>
          </a:prstGeom>
          <a:solidFill>
            <a:srgbClr val="03293E"/>
          </a:solidFill>
          <a:ln/>
        </p:spPr>
        <p:txBody>
          <a:bodyPr wrap="square" rtlCol="0" anchor="t"/>
          <a:lstStyle/>
          <a:p>
            <a:pPr algn="ctr">
              <a:lnSpc>
                <a:spcPts val="2688"/>
              </a:lnSpc>
            </a:pPr>
            <a:r>
              <a:rPr lang="en-US" sz="1500" b="1" u="sng" dirty="0">
                <a:solidFill>
                  <a:schemeClr val="bg1"/>
                </a:solidFill>
                <a:latin typeface="Garamond" panose="02020404030301010803" pitchFamily="18" charset="0"/>
                <a:ea typeface="Lora" pitchFamily="34" charset="-122"/>
                <a:cs typeface="Lora" pitchFamily="34" charset="-120"/>
              </a:rPr>
              <a:t>Professional Liability</a:t>
            </a:r>
          </a:p>
          <a:p>
            <a:pPr algn="ctr">
              <a:lnSpc>
                <a:spcPts val="2688"/>
              </a:lnSpc>
            </a:pPr>
            <a:r>
              <a:rPr lang="en-US" sz="1500" dirty="0">
                <a:solidFill>
                  <a:schemeClr val="bg1"/>
                </a:solidFill>
                <a:latin typeface="Garamond" panose="02020404030301010803" pitchFamily="18" charset="0"/>
                <a:ea typeface="Lora" pitchFamily="34" charset="-122"/>
                <a:cs typeface="Lora" pitchFamily="34" charset="-120"/>
              </a:rPr>
              <a:t>Provides coverage for claims alleging errors, omissions, or negligence in the performance of professional services by the vendor.</a:t>
            </a:r>
            <a:endParaRPr lang="en-US" sz="1500" dirty="0">
              <a:solidFill>
                <a:schemeClr val="bg1"/>
              </a:solidFill>
              <a:latin typeface="Garamond" panose="02020404030301010803" pitchFamily="18" charset="0"/>
            </a:endParaRPr>
          </a:p>
        </p:txBody>
      </p:sp>
      <p:sp>
        <p:nvSpPr>
          <p:cNvPr id="3" name="Text 11">
            <a:extLst>
              <a:ext uri="{FF2B5EF4-FFF2-40B4-BE49-F238E27FC236}">
                <a16:creationId xmlns:a16="http://schemas.microsoft.com/office/drawing/2014/main" id="{CC75D597-140D-C047-7927-59F529E86571}"/>
              </a:ext>
            </a:extLst>
          </p:cNvPr>
          <p:cNvSpPr/>
          <p:nvPr/>
        </p:nvSpPr>
        <p:spPr>
          <a:xfrm>
            <a:off x="1748901" y="4816492"/>
            <a:ext cx="8875557" cy="925104"/>
          </a:xfrm>
          <a:prstGeom prst="rect">
            <a:avLst/>
          </a:prstGeom>
          <a:solidFill>
            <a:srgbClr val="03293E"/>
          </a:solidFill>
          <a:ln/>
        </p:spPr>
        <p:txBody>
          <a:bodyPr wrap="square" rtlCol="0" anchor="t"/>
          <a:lstStyle/>
          <a:p>
            <a:pPr algn="ctr">
              <a:lnSpc>
                <a:spcPts val="2688"/>
              </a:lnSpc>
            </a:pPr>
            <a:r>
              <a:rPr lang="en-US" sz="1500" b="1" u="sng" dirty="0">
                <a:solidFill>
                  <a:schemeClr val="bg1"/>
                </a:solidFill>
                <a:latin typeface="Garamond" panose="02020404030301010803" pitchFamily="18" charset="0"/>
                <a:ea typeface="Lora" pitchFamily="34" charset="-122"/>
                <a:cs typeface="Lora" pitchFamily="34" charset="-120"/>
              </a:rPr>
              <a:t>Sexual Abuse Molesation</a:t>
            </a:r>
          </a:p>
          <a:p>
            <a:pPr algn="ctr">
              <a:lnSpc>
                <a:spcPts val="2688"/>
              </a:lnSpc>
            </a:pPr>
            <a:r>
              <a:rPr lang="en-US" sz="1500" dirty="0">
                <a:solidFill>
                  <a:schemeClr val="bg1"/>
                </a:solidFill>
                <a:latin typeface="Garamond" panose="02020404030301010803" pitchFamily="18" charset="0"/>
                <a:ea typeface="Lora" pitchFamily="34" charset="-122"/>
                <a:cs typeface="Lora" pitchFamily="34" charset="-120"/>
              </a:rPr>
              <a:t>Protects against claims arising from allegations of abuse or misconduct</a:t>
            </a:r>
            <a:endParaRPr lang="en-US" sz="1500" dirty="0">
              <a:solidFill>
                <a:schemeClr val="bg1"/>
              </a:solidFill>
              <a:latin typeface="Garamond" panose="02020404030301010803" pitchFamily="18" charset="0"/>
            </a:endParaRPr>
          </a:p>
        </p:txBody>
      </p:sp>
      <p:sp>
        <p:nvSpPr>
          <p:cNvPr id="4" name="Text 11">
            <a:extLst>
              <a:ext uri="{FF2B5EF4-FFF2-40B4-BE49-F238E27FC236}">
                <a16:creationId xmlns:a16="http://schemas.microsoft.com/office/drawing/2014/main" id="{D2E4A3B6-7E5D-434B-2F5C-12244ED0ABF5}"/>
              </a:ext>
            </a:extLst>
          </p:cNvPr>
          <p:cNvSpPr/>
          <p:nvPr/>
        </p:nvSpPr>
        <p:spPr>
          <a:xfrm>
            <a:off x="1752755" y="3546580"/>
            <a:ext cx="8837673" cy="1149926"/>
          </a:xfrm>
          <a:prstGeom prst="rect">
            <a:avLst/>
          </a:prstGeom>
          <a:solidFill>
            <a:srgbClr val="FFE3A9"/>
          </a:solidFill>
          <a:ln/>
        </p:spPr>
        <p:txBody>
          <a:bodyPr wrap="square" rtlCol="0" anchor="t"/>
          <a:lstStyle/>
          <a:p>
            <a:pPr algn="ctr">
              <a:lnSpc>
                <a:spcPts val="2688"/>
              </a:lnSpc>
            </a:pPr>
            <a:r>
              <a:rPr lang="en-US" sz="1500" b="1" u="sng" dirty="0">
                <a:solidFill>
                  <a:srgbClr val="03293E"/>
                </a:solidFill>
                <a:latin typeface="Garamond" panose="02020404030301010803" pitchFamily="18" charset="0"/>
                <a:ea typeface="Lora" pitchFamily="34" charset="-122"/>
                <a:cs typeface="Lora" pitchFamily="34" charset="-120"/>
              </a:rPr>
              <a:t>Cyber Liability</a:t>
            </a:r>
          </a:p>
          <a:p>
            <a:pPr algn="ctr">
              <a:lnSpc>
                <a:spcPts val="2688"/>
              </a:lnSpc>
            </a:pPr>
            <a:r>
              <a:rPr lang="en-US" sz="1500" dirty="0">
                <a:solidFill>
                  <a:srgbClr val="03293E"/>
                </a:solidFill>
                <a:latin typeface="Garamond" panose="02020404030301010803" pitchFamily="18" charset="0"/>
                <a:ea typeface="Lora" pitchFamily="34" charset="-122"/>
                <a:cs typeface="Lora" pitchFamily="34" charset="-120"/>
              </a:rPr>
              <a:t>Provides coverage for claims caused by cyber incidents such as data breaches, ransomware attacks, viruses, hacking, etc.</a:t>
            </a:r>
            <a:endParaRPr lang="en-US" sz="1500" dirty="0">
              <a:solidFill>
                <a:srgbClr val="03293E"/>
              </a:solidFill>
              <a:latin typeface="Garamond" panose="02020404030301010803" pitchFamily="18" charset="0"/>
            </a:endParaRPr>
          </a:p>
        </p:txBody>
      </p:sp>
      <p:sp>
        <p:nvSpPr>
          <p:cNvPr id="6" name="Text 11">
            <a:extLst>
              <a:ext uri="{FF2B5EF4-FFF2-40B4-BE49-F238E27FC236}">
                <a16:creationId xmlns:a16="http://schemas.microsoft.com/office/drawing/2014/main" id="{D138D988-84F5-BB26-9BF7-3D02764DBD4A}"/>
              </a:ext>
            </a:extLst>
          </p:cNvPr>
          <p:cNvSpPr/>
          <p:nvPr/>
        </p:nvSpPr>
        <p:spPr>
          <a:xfrm>
            <a:off x="1752600" y="2306136"/>
            <a:ext cx="8839200" cy="1120458"/>
          </a:xfrm>
          <a:prstGeom prst="rect">
            <a:avLst/>
          </a:prstGeom>
          <a:solidFill>
            <a:srgbClr val="AB1E2E"/>
          </a:solidFill>
          <a:ln/>
        </p:spPr>
        <p:txBody>
          <a:bodyPr wrap="square" rtlCol="0" anchor="t"/>
          <a:lstStyle/>
          <a:p>
            <a:pPr algn="ctr">
              <a:lnSpc>
                <a:spcPts val="2688"/>
              </a:lnSpc>
            </a:pPr>
            <a:r>
              <a:rPr lang="en-US" sz="1500" b="1" u="sng" dirty="0">
                <a:solidFill>
                  <a:schemeClr val="bg1"/>
                </a:solidFill>
                <a:latin typeface="Garamond" panose="02020404030301010803" pitchFamily="18" charset="0"/>
                <a:ea typeface="Lora" pitchFamily="34" charset="-122"/>
                <a:cs typeface="Lora" pitchFamily="34" charset="-120"/>
              </a:rPr>
              <a:t>Commercial Auto Liability</a:t>
            </a:r>
            <a:endParaRPr lang="en-US" sz="1500" dirty="0">
              <a:solidFill>
                <a:schemeClr val="bg1"/>
              </a:solidFill>
              <a:latin typeface="Garamond" panose="02020404030301010803" pitchFamily="18" charset="0"/>
              <a:ea typeface="Lora" pitchFamily="34" charset="-122"/>
              <a:cs typeface="Lora" pitchFamily="34" charset="-120"/>
            </a:endParaRPr>
          </a:p>
          <a:p>
            <a:pPr algn="ctr">
              <a:lnSpc>
                <a:spcPts val="2688"/>
              </a:lnSpc>
            </a:pPr>
            <a:r>
              <a:rPr lang="en-US" sz="1500" dirty="0">
                <a:solidFill>
                  <a:schemeClr val="bg1"/>
                </a:solidFill>
                <a:latin typeface="Garamond" panose="02020404030301010803" pitchFamily="18" charset="0"/>
                <a:ea typeface="Lora" pitchFamily="34" charset="-122"/>
                <a:cs typeface="Lora" pitchFamily="34" charset="-120"/>
              </a:rPr>
              <a:t>Protects against claims arising from accidents involving vehicles used for business purposes, ensuring coverage for liability and damage.</a:t>
            </a:r>
            <a:endParaRPr lang="en-US" sz="15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51585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1C26-1E5F-61EE-96DD-1289F91F9194}"/>
              </a:ext>
            </a:extLst>
          </p:cNvPr>
          <p:cNvSpPr>
            <a:spLocks noGrp="1"/>
          </p:cNvSpPr>
          <p:nvPr>
            <p:ph type="title"/>
          </p:nvPr>
        </p:nvSpPr>
        <p:spPr>
          <a:xfrm>
            <a:off x="6324603" y="152400"/>
            <a:ext cx="3886197" cy="1219200"/>
          </a:xfrm>
        </p:spPr>
        <p:txBody>
          <a:bodyPr/>
          <a:lstStyle/>
          <a:p>
            <a:pPr algn="ctr"/>
            <a:r>
              <a:rPr lang="en-US" dirty="0"/>
              <a:t>Additional Insured Endorsements</a:t>
            </a:r>
          </a:p>
        </p:txBody>
      </p:sp>
      <p:pic>
        <p:nvPicPr>
          <p:cNvPr id="5" name="Content Placeholder 4" descr="Person holding paper">
            <a:extLst>
              <a:ext uri="{FF2B5EF4-FFF2-40B4-BE49-F238E27FC236}">
                <a16:creationId xmlns:a16="http://schemas.microsoft.com/office/drawing/2014/main" id="{03A592CB-BFBE-B9E8-6300-5E30899C0F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531" r="23255"/>
          <a:stretch/>
        </p:blipFill>
        <p:spPr>
          <a:xfrm>
            <a:off x="-1" y="0"/>
            <a:ext cx="5867401" cy="6553200"/>
          </a:xfrm>
        </p:spPr>
      </p:pic>
      <p:pic>
        <p:nvPicPr>
          <p:cNvPr id="7" name="Picture 6">
            <a:extLst>
              <a:ext uri="{FF2B5EF4-FFF2-40B4-BE49-F238E27FC236}">
                <a16:creationId xmlns:a16="http://schemas.microsoft.com/office/drawing/2014/main" id="{F7036D71-92BE-0F39-905F-46B3C9D34D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5142928"/>
            <a:ext cx="12192000" cy="1715073"/>
          </a:xfrm>
          <a:prstGeom prst="rect">
            <a:avLst/>
          </a:prstGeom>
        </p:spPr>
      </p:pic>
      <p:sp>
        <p:nvSpPr>
          <p:cNvPr id="20" name="Text 5">
            <a:extLst>
              <a:ext uri="{FF2B5EF4-FFF2-40B4-BE49-F238E27FC236}">
                <a16:creationId xmlns:a16="http://schemas.microsoft.com/office/drawing/2014/main" id="{127F6654-7331-4B8D-0638-8CC5A98ECEC1}"/>
              </a:ext>
            </a:extLst>
          </p:cNvPr>
          <p:cNvSpPr/>
          <p:nvPr/>
        </p:nvSpPr>
        <p:spPr>
          <a:xfrm>
            <a:off x="6262931" y="1693718"/>
            <a:ext cx="1746201" cy="218256"/>
          </a:xfrm>
          <a:prstGeom prst="rect">
            <a:avLst/>
          </a:prstGeom>
          <a:noFill/>
          <a:ln/>
        </p:spPr>
        <p:txBody>
          <a:bodyPr wrap="none" rtlCol="0" anchor="t"/>
          <a:lstStyle/>
          <a:p>
            <a:pPr>
              <a:lnSpc>
                <a:spcPts val="1719"/>
              </a:lnSpc>
            </a:pPr>
            <a:r>
              <a:rPr lang="en-US" b="1" dirty="0">
                <a:solidFill>
                  <a:srgbClr val="2C2821"/>
                </a:solidFill>
                <a:latin typeface="Garamond" panose="02020404030301010803" pitchFamily="18" charset="0"/>
                <a:ea typeface="Alice" pitchFamily="34" charset="-122"/>
                <a:cs typeface="Calibri" panose="020F0502020204030204" pitchFamily="34" charset="0"/>
              </a:rPr>
              <a:t>Purpose</a:t>
            </a:r>
            <a:endParaRPr lang="en-US" b="1" dirty="0">
              <a:latin typeface="Garamond" panose="02020404030301010803" pitchFamily="18" charset="0"/>
              <a:cs typeface="Calibri" panose="020F0502020204030204" pitchFamily="34" charset="0"/>
            </a:endParaRPr>
          </a:p>
        </p:txBody>
      </p:sp>
      <p:sp>
        <p:nvSpPr>
          <p:cNvPr id="21" name="Text 6">
            <a:extLst>
              <a:ext uri="{FF2B5EF4-FFF2-40B4-BE49-F238E27FC236}">
                <a16:creationId xmlns:a16="http://schemas.microsoft.com/office/drawing/2014/main" id="{F443C3D9-F8B3-3969-D183-8C9CAB57E809}"/>
              </a:ext>
            </a:extLst>
          </p:cNvPr>
          <p:cNvSpPr/>
          <p:nvPr/>
        </p:nvSpPr>
        <p:spPr>
          <a:xfrm>
            <a:off x="6262928" y="1995765"/>
            <a:ext cx="2576271" cy="1564258"/>
          </a:xfrm>
          <a:prstGeom prst="rect">
            <a:avLst/>
          </a:prstGeom>
          <a:noFill/>
          <a:ln/>
        </p:spPr>
        <p:txBody>
          <a:bodyPr wrap="square" rtlCol="0" anchor="t"/>
          <a:lstStyle/>
          <a:p>
            <a:pPr>
              <a:lnSpc>
                <a:spcPts val="1760"/>
              </a:lnSpc>
            </a:pPr>
            <a:r>
              <a:rPr lang="en-US" sz="2000" dirty="0">
                <a:solidFill>
                  <a:srgbClr val="2C2821"/>
                </a:solidFill>
                <a:latin typeface="Garamond" panose="02020404030301010803" pitchFamily="18" charset="0"/>
                <a:ea typeface="Lora" pitchFamily="34" charset="-122"/>
                <a:cs typeface="Calibri" panose="020F0502020204030204" pitchFamily="34" charset="0"/>
              </a:rPr>
              <a:t>Endorsements extend coverage/protection to the district in case of liability arising from the vendor's activities.</a:t>
            </a:r>
            <a:endParaRPr lang="en-US" sz="2000" dirty="0">
              <a:latin typeface="Garamond" panose="02020404030301010803" pitchFamily="18" charset="0"/>
              <a:cs typeface="Calibri" panose="020F0502020204030204" pitchFamily="34" charset="0"/>
            </a:endParaRPr>
          </a:p>
        </p:txBody>
      </p:sp>
      <p:sp>
        <p:nvSpPr>
          <p:cNvPr id="22" name="Text 9">
            <a:extLst>
              <a:ext uri="{FF2B5EF4-FFF2-40B4-BE49-F238E27FC236}">
                <a16:creationId xmlns:a16="http://schemas.microsoft.com/office/drawing/2014/main" id="{7645D1FB-8BFA-E90B-7DA3-B510701DA2ED}"/>
              </a:ext>
            </a:extLst>
          </p:cNvPr>
          <p:cNvSpPr/>
          <p:nvPr/>
        </p:nvSpPr>
        <p:spPr>
          <a:xfrm>
            <a:off x="8971199" y="1676400"/>
            <a:ext cx="1746201" cy="218256"/>
          </a:xfrm>
          <a:prstGeom prst="rect">
            <a:avLst/>
          </a:prstGeom>
          <a:noFill/>
          <a:ln/>
        </p:spPr>
        <p:txBody>
          <a:bodyPr wrap="none" rtlCol="0" anchor="t"/>
          <a:lstStyle/>
          <a:p>
            <a:pPr>
              <a:lnSpc>
                <a:spcPts val="1719"/>
              </a:lnSpc>
            </a:pPr>
            <a:r>
              <a:rPr lang="en-US" b="1" dirty="0">
                <a:solidFill>
                  <a:srgbClr val="2C2821"/>
                </a:solidFill>
                <a:latin typeface="Garamond" panose="02020404030301010803" pitchFamily="18" charset="0"/>
                <a:ea typeface="Alice" pitchFamily="34" charset="-122"/>
                <a:cs typeface="Calibri" panose="020F0502020204030204" pitchFamily="34" charset="0"/>
              </a:rPr>
              <a:t>Types</a:t>
            </a:r>
            <a:endParaRPr lang="en-US" b="1" dirty="0">
              <a:latin typeface="Garamond" panose="02020404030301010803" pitchFamily="18" charset="0"/>
              <a:cs typeface="Calibri" panose="020F0502020204030204" pitchFamily="34" charset="0"/>
            </a:endParaRPr>
          </a:p>
        </p:txBody>
      </p:sp>
      <p:sp>
        <p:nvSpPr>
          <p:cNvPr id="23" name="Text 10">
            <a:extLst>
              <a:ext uri="{FF2B5EF4-FFF2-40B4-BE49-F238E27FC236}">
                <a16:creationId xmlns:a16="http://schemas.microsoft.com/office/drawing/2014/main" id="{5BADBDA7-585A-73F4-E381-5614A03286E3}"/>
              </a:ext>
            </a:extLst>
          </p:cNvPr>
          <p:cNvSpPr/>
          <p:nvPr/>
        </p:nvSpPr>
        <p:spPr>
          <a:xfrm>
            <a:off x="8971198" y="1978447"/>
            <a:ext cx="2382602" cy="893862"/>
          </a:xfrm>
          <a:prstGeom prst="rect">
            <a:avLst/>
          </a:prstGeom>
          <a:noFill/>
          <a:ln/>
        </p:spPr>
        <p:txBody>
          <a:bodyPr wrap="square" rtlCol="0" anchor="t"/>
          <a:lstStyle/>
          <a:p>
            <a:pPr>
              <a:lnSpc>
                <a:spcPts val="1760"/>
              </a:lnSpc>
            </a:pPr>
            <a:r>
              <a:rPr lang="en-US" sz="2000" dirty="0">
                <a:solidFill>
                  <a:srgbClr val="2C2821"/>
                </a:solidFill>
                <a:latin typeface="Garamond" panose="02020404030301010803" pitchFamily="18" charset="0"/>
                <a:ea typeface="Lora" pitchFamily="34" charset="-122"/>
                <a:cs typeface="Calibri" panose="020F0502020204030204" pitchFamily="34" charset="0"/>
              </a:rPr>
              <a:t>Endorsements can be either "blanket" or "named,"  </a:t>
            </a:r>
            <a:endParaRPr lang="en-US" sz="2000" dirty="0">
              <a:latin typeface="Garamond" panose="02020404030301010803" pitchFamily="18" charset="0"/>
              <a:cs typeface="Calibri" panose="020F0502020204030204" pitchFamily="34" charset="0"/>
            </a:endParaRPr>
          </a:p>
        </p:txBody>
      </p:sp>
      <p:sp>
        <p:nvSpPr>
          <p:cNvPr id="24" name="Text 13">
            <a:extLst>
              <a:ext uri="{FF2B5EF4-FFF2-40B4-BE49-F238E27FC236}">
                <a16:creationId xmlns:a16="http://schemas.microsoft.com/office/drawing/2014/main" id="{8F0B01C8-5EFF-37E4-B102-FF52C4FF7AB9}"/>
              </a:ext>
            </a:extLst>
          </p:cNvPr>
          <p:cNvSpPr/>
          <p:nvPr/>
        </p:nvSpPr>
        <p:spPr>
          <a:xfrm>
            <a:off x="6248928" y="4096454"/>
            <a:ext cx="1746201" cy="218256"/>
          </a:xfrm>
          <a:prstGeom prst="rect">
            <a:avLst/>
          </a:prstGeom>
          <a:noFill/>
          <a:ln/>
        </p:spPr>
        <p:txBody>
          <a:bodyPr wrap="none" rtlCol="0" anchor="t"/>
          <a:lstStyle/>
          <a:p>
            <a:pPr>
              <a:lnSpc>
                <a:spcPts val="1719"/>
              </a:lnSpc>
            </a:pPr>
            <a:r>
              <a:rPr lang="en-US" b="1" dirty="0">
                <a:solidFill>
                  <a:srgbClr val="2C2821"/>
                </a:solidFill>
                <a:latin typeface="Garamond" panose="02020404030301010803" pitchFamily="18" charset="0"/>
                <a:ea typeface="Alice" pitchFamily="34" charset="-122"/>
                <a:cs typeface="Calibri" panose="020F0502020204030204" pitchFamily="34" charset="0"/>
              </a:rPr>
              <a:t>Importance</a:t>
            </a:r>
            <a:endParaRPr lang="en-US" b="1" dirty="0">
              <a:latin typeface="Garamond" panose="02020404030301010803" pitchFamily="18" charset="0"/>
              <a:cs typeface="Calibri" panose="020F0502020204030204" pitchFamily="34" charset="0"/>
            </a:endParaRPr>
          </a:p>
        </p:txBody>
      </p:sp>
      <p:sp>
        <p:nvSpPr>
          <p:cNvPr id="25" name="Text 14">
            <a:extLst>
              <a:ext uri="{FF2B5EF4-FFF2-40B4-BE49-F238E27FC236}">
                <a16:creationId xmlns:a16="http://schemas.microsoft.com/office/drawing/2014/main" id="{67FC6655-D568-9758-C1A1-6A3AAF006936}"/>
              </a:ext>
            </a:extLst>
          </p:cNvPr>
          <p:cNvSpPr/>
          <p:nvPr/>
        </p:nvSpPr>
        <p:spPr>
          <a:xfrm>
            <a:off x="6248929" y="4398500"/>
            <a:ext cx="4723871" cy="670396"/>
          </a:xfrm>
          <a:prstGeom prst="rect">
            <a:avLst/>
          </a:prstGeom>
          <a:noFill/>
          <a:ln/>
        </p:spPr>
        <p:txBody>
          <a:bodyPr wrap="square" rtlCol="0" anchor="t"/>
          <a:lstStyle/>
          <a:p>
            <a:pPr>
              <a:lnSpc>
                <a:spcPts val="1760"/>
              </a:lnSpc>
            </a:pPr>
            <a:r>
              <a:rPr lang="en-US" sz="2000" dirty="0">
                <a:solidFill>
                  <a:srgbClr val="2C2821"/>
                </a:solidFill>
                <a:latin typeface="Garamond" panose="02020404030301010803" pitchFamily="18" charset="0"/>
                <a:ea typeface="Lora" pitchFamily="34" charset="-122"/>
                <a:cs typeface="Calibri" panose="020F0502020204030204" pitchFamily="34" charset="0"/>
              </a:rPr>
              <a:t>Ensuring the appropriate type of endorsement is crucial for protecting the district’s financial interests and mitigating potential risks.</a:t>
            </a:r>
            <a:endParaRPr lang="en-US" sz="2000" dirty="0">
              <a:latin typeface="Garamond" panose="02020404030301010803" pitchFamily="18"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3D0D1E91-51B0-532B-2066-F18EB63ED27D}"/>
              </a:ext>
            </a:extLst>
          </p:cNvPr>
          <p:cNvCxnSpPr/>
          <p:nvPr/>
        </p:nvCxnSpPr>
        <p:spPr>
          <a:xfrm>
            <a:off x="6325128" y="1945536"/>
            <a:ext cx="838200" cy="0"/>
          </a:xfrm>
          <a:prstGeom prst="line">
            <a:avLst/>
          </a:prstGeom>
          <a:ln w="57150">
            <a:solidFill>
              <a:srgbClr val="AB1E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FD9497-CEC2-8637-488D-5E046EFB0BC3}"/>
              </a:ext>
            </a:extLst>
          </p:cNvPr>
          <p:cNvCxnSpPr/>
          <p:nvPr/>
        </p:nvCxnSpPr>
        <p:spPr>
          <a:xfrm>
            <a:off x="9068328" y="1945536"/>
            <a:ext cx="838200" cy="0"/>
          </a:xfrm>
          <a:prstGeom prst="line">
            <a:avLst/>
          </a:prstGeom>
          <a:ln w="57150">
            <a:solidFill>
              <a:srgbClr val="03293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3BE300-CB79-A95F-C428-0067D1108D8C}"/>
              </a:ext>
            </a:extLst>
          </p:cNvPr>
          <p:cNvCxnSpPr>
            <a:cxnSpLocks/>
          </p:cNvCxnSpPr>
          <p:nvPr/>
        </p:nvCxnSpPr>
        <p:spPr>
          <a:xfrm>
            <a:off x="6325128" y="4383936"/>
            <a:ext cx="1143000" cy="14564"/>
          </a:xfrm>
          <a:prstGeom prst="line">
            <a:avLst/>
          </a:prstGeom>
          <a:ln w="57150">
            <a:solidFill>
              <a:srgbClr val="FFE3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762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2">
            <a:extLst>
              <a:ext uri="{FF2B5EF4-FFF2-40B4-BE49-F238E27FC236}">
                <a16:creationId xmlns:a16="http://schemas.microsoft.com/office/drawing/2014/main" id="{22F43780-BA87-47F5-8778-F0799E8FBED8}"/>
              </a:ext>
            </a:extLst>
          </p:cNvPr>
          <p:cNvCxnSpPr>
            <a:cxnSpLocks noChangeShapeType="1"/>
          </p:cNvCxnSpPr>
          <p:nvPr/>
        </p:nvCxnSpPr>
        <p:spPr bwMode="auto">
          <a:xfrm flipH="1">
            <a:off x="1935952" y="3355520"/>
            <a:ext cx="4012916" cy="0"/>
          </a:xfrm>
          <a:prstGeom prst="line">
            <a:avLst/>
          </a:prstGeom>
          <a:noFill/>
          <a:ln w="76200" algn="ctr">
            <a:solidFill>
              <a:srgbClr val="7BC14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1">
            <a:extLst>
              <a:ext uri="{FF2B5EF4-FFF2-40B4-BE49-F238E27FC236}">
                <a16:creationId xmlns:a16="http://schemas.microsoft.com/office/drawing/2014/main" id="{30338E0A-0903-4D5A-A810-9089EC443293}"/>
              </a:ext>
            </a:extLst>
          </p:cNvPr>
          <p:cNvSpPr txBox="1">
            <a:spLocks noChangeArrowheads="1"/>
          </p:cNvSpPr>
          <p:nvPr/>
        </p:nvSpPr>
        <p:spPr bwMode="auto">
          <a:xfrm>
            <a:off x="1674870" y="4839599"/>
            <a:ext cx="33266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85800" eaLnBrk="1" hangingPunct="1">
              <a:spcBef>
                <a:spcPct val="0"/>
              </a:spcBef>
              <a:buNone/>
            </a:pPr>
            <a:r>
              <a:rPr lang="en-US" altLang="en-US" sz="1800" dirty="0">
                <a:solidFill>
                  <a:srgbClr val="000000"/>
                </a:solidFill>
                <a:latin typeface="Garamond" panose="02020404030301010803" pitchFamily="18" charset="0"/>
                <a:cs typeface="Arial"/>
              </a:rPr>
              <a:t>PRESENTED BY: </a:t>
            </a:r>
            <a:br>
              <a:rPr lang="en-US" altLang="en-US" sz="1800" dirty="0">
                <a:solidFill>
                  <a:srgbClr val="000000"/>
                </a:solidFill>
                <a:latin typeface="Garamond" panose="02020404030301010803" pitchFamily="18" charset="0"/>
                <a:cs typeface="Arial"/>
              </a:rPr>
            </a:br>
            <a:r>
              <a:rPr lang="en-US" altLang="en-US" sz="1800" dirty="0">
                <a:solidFill>
                  <a:srgbClr val="000000"/>
                </a:solidFill>
                <a:latin typeface="Garamond" panose="02020404030301010803" pitchFamily="18" charset="0"/>
                <a:cs typeface="Arial"/>
              </a:rPr>
              <a:t>Meredith Brown</a:t>
            </a:r>
            <a:r>
              <a:rPr lang="en-US" altLang="en-US" sz="1800" dirty="0">
                <a:solidFill>
                  <a:srgbClr val="000000"/>
                </a:solidFill>
                <a:latin typeface="Garamond" panose="02020404030301010803" pitchFamily="18" charset="0"/>
                <a:ea typeface="Nanum Gothic"/>
                <a:cs typeface="Nanum Gothic"/>
              </a:rPr>
              <a:t>, Partner</a:t>
            </a:r>
          </a:p>
          <a:p>
            <a:pPr defTabSz="685800" eaLnBrk="1" hangingPunct="1">
              <a:spcBef>
                <a:spcPct val="0"/>
              </a:spcBef>
              <a:buNone/>
            </a:pPr>
            <a:r>
              <a:rPr lang="en-US" altLang="en-US" sz="1800" dirty="0">
                <a:solidFill>
                  <a:srgbClr val="000000"/>
                </a:solidFill>
                <a:latin typeface="Garamond" panose="02020404030301010803" pitchFamily="18" charset="0"/>
                <a:ea typeface="Nanum Gothic"/>
                <a:cs typeface="Nanum Gothic"/>
              </a:rPr>
              <a:t>Randall Parent, Of Counsel </a:t>
            </a:r>
          </a:p>
        </p:txBody>
      </p:sp>
      <p:sp>
        <p:nvSpPr>
          <p:cNvPr id="6" name="TextBox 11">
            <a:extLst>
              <a:ext uri="{FF2B5EF4-FFF2-40B4-BE49-F238E27FC236}">
                <a16:creationId xmlns:a16="http://schemas.microsoft.com/office/drawing/2014/main" id="{8FDC435D-E9B7-4A78-AB66-D88F9782E347}"/>
              </a:ext>
            </a:extLst>
          </p:cNvPr>
          <p:cNvSpPr txBox="1">
            <a:spLocks noChangeArrowheads="1"/>
          </p:cNvSpPr>
          <p:nvPr/>
        </p:nvSpPr>
        <p:spPr bwMode="auto">
          <a:xfrm>
            <a:off x="1524000" y="1883008"/>
            <a:ext cx="4572000" cy="279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685800" eaLnBrk="1" hangingPunct="1">
              <a:spcBef>
                <a:spcPct val="0"/>
              </a:spcBef>
              <a:buNone/>
            </a:pPr>
            <a:r>
              <a:rPr lang="en-US" sz="2400" dirty="0">
                <a:solidFill>
                  <a:srgbClr val="00B050"/>
                </a:solidFill>
                <a:latin typeface="Garamond" panose="02020404030301010803" pitchFamily="18" charset="0"/>
                <a:cs typeface="Arial"/>
              </a:rPr>
              <a:t>S</a:t>
            </a:r>
            <a:r>
              <a:rPr lang="en-US" sz="2400" dirty="0">
                <a:solidFill>
                  <a:srgbClr val="000000"/>
                </a:solidFill>
                <a:latin typeface="Garamond" panose="02020404030301010803" pitchFamily="18" charset="0"/>
                <a:cs typeface="Arial"/>
              </a:rPr>
              <a:t>tatewide </a:t>
            </a:r>
            <a:r>
              <a:rPr lang="en-US" sz="2400" dirty="0">
                <a:solidFill>
                  <a:srgbClr val="00B050"/>
                </a:solidFill>
                <a:latin typeface="Garamond" panose="02020404030301010803" pitchFamily="18" charset="0"/>
                <a:cs typeface="Arial"/>
              </a:rPr>
              <a:t>A</a:t>
            </a:r>
            <a:r>
              <a:rPr lang="en-US" sz="2400" dirty="0">
                <a:solidFill>
                  <a:srgbClr val="000000"/>
                </a:solidFill>
                <a:latin typeface="Garamond" panose="02020404030301010803" pitchFamily="18" charset="0"/>
                <a:cs typeface="Arial"/>
              </a:rPr>
              <a:t>ssociation of </a:t>
            </a:r>
            <a:r>
              <a:rPr lang="en-US" sz="2400" dirty="0">
                <a:solidFill>
                  <a:srgbClr val="00B050"/>
                </a:solidFill>
                <a:latin typeface="Garamond" panose="02020404030301010803" pitchFamily="18" charset="0"/>
                <a:cs typeface="Arial"/>
              </a:rPr>
              <a:t>C</a:t>
            </a:r>
            <a:r>
              <a:rPr lang="en-US" sz="2400" dirty="0">
                <a:solidFill>
                  <a:srgbClr val="000000"/>
                </a:solidFill>
                <a:latin typeface="Garamond" panose="02020404030301010803" pitchFamily="18" charset="0"/>
                <a:cs typeface="Arial"/>
              </a:rPr>
              <a:t>ommunity </a:t>
            </a:r>
            <a:r>
              <a:rPr lang="en-US" sz="2400" dirty="0">
                <a:solidFill>
                  <a:srgbClr val="00B050"/>
                </a:solidFill>
                <a:latin typeface="Garamond" panose="02020404030301010803" pitchFamily="18" charset="0"/>
                <a:cs typeface="Arial"/>
              </a:rPr>
              <a:t>C</a:t>
            </a:r>
            <a:r>
              <a:rPr lang="en-US" sz="2400" dirty="0">
                <a:solidFill>
                  <a:srgbClr val="000000"/>
                </a:solidFill>
                <a:latin typeface="Garamond" panose="02020404030301010803" pitchFamily="18" charset="0"/>
                <a:cs typeface="Arial"/>
              </a:rPr>
              <a:t>olleges </a:t>
            </a:r>
          </a:p>
          <a:p>
            <a:pPr algn="ctr" defTabSz="685800">
              <a:buNone/>
            </a:pPr>
            <a:r>
              <a:rPr lang="en-US" sz="2400" dirty="0">
                <a:solidFill>
                  <a:srgbClr val="000000"/>
                </a:solidFill>
                <a:latin typeface="Garamond" panose="02020404030301010803" pitchFamily="18" charset="0"/>
                <a:cs typeface="Arial"/>
              </a:rPr>
              <a:t>Annual Conference 2025 </a:t>
            </a:r>
          </a:p>
          <a:p>
            <a:pPr defTabSz="685800" eaLnBrk="1" hangingPunct="1">
              <a:spcBef>
                <a:spcPct val="0"/>
              </a:spcBef>
              <a:buNone/>
            </a:pPr>
            <a:endParaRPr lang="en-US" sz="2700" dirty="0">
              <a:solidFill>
                <a:srgbClr val="000000"/>
              </a:solidFill>
              <a:latin typeface="Garamond" panose="02020404030301010803" pitchFamily="18" charset="0"/>
              <a:cs typeface="Arial"/>
            </a:endParaRPr>
          </a:p>
          <a:p>
            <a:pPr algn="ctr" defTabSz="685800" eaLnBrk="1" hangingPunct="1">
              <a:spcBef>
                <a:spcPct val="0"/>
              </a:spcBef>
              <a:buNone/>
            </a:pPr>
            <a:r>
              <a:rPr lang="en-US" sz="2400" dirty="0">
                <a:solidFill>
                  <a:srgbClr val="000000"/>
                </a:solidFill>
                <a:latin typeface="Garamond" panose="02020404030301010803" pitchFamily="18" charset="0"/>
                <a:cs typeface="Arial"/>
              </a:rPr>
              <a:t>Contractual Liability and Indemnification Understanding </a:t>
            </a:r>
          </a:p>
          <a:p>
            <a:pPr algn="ctr" defTabSz="685800" eaLnBrk="1" hangingPunct="1">
              <a:spcBef>
                <a:spcPct val="0"/>
              </a:spcBef>
              <a:buNone/>
            </a:pPr>
            <a:r>
              <a:rPr lang="en-US" sz="2400" dirty="0">
                <a:solidFill>
                  <a:srgbClr val="000000"/>
                </a:solidFill>
                <a:latin typeface="Garamond" panose="02020404030301010803" pitchFamily="18" charset="0"/>
                <a:cs typeface="Arial"/>
              </a:rPr>
              <a:t>Key Contract Terms</a:t>
            </a:r>
            <a:endParaRPr lang="en-US" altLang="en-US" sz="2100" dirty="0">
              <a:solidFill>
                <a:srgbClr val="000000"/>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109544409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B8DB-0F94-318D-F9DA-4E9F5CF72F01}"/>
              </a:ext>
            </a:extLst>
          </p:cNvPr>
          <p:cNvSpPr>
            <a:spLocks noGrp="1"/>
          </p:cNvSpPr>
          <p:nvPr>
            <p:ph type="title"/>
          </p:nvPr>
        </p:nvSpPr>
        <p:spPr>
          <a:xfrm>
            <a:off x="2004060" y="685801"/>
            <a:ext cx="3276452" cy="1467631"/>
          </a:xfrm>
        </p:spPr>
        <p:txBody>
          <a:bodyPr anchor="b">
            <a:normAutofit/>
          </a:bodyPr>
          <a:lstStyle/>
          <a:p>
            <a:r>
              <a:rPr lang="en-US" sz="4050" dirty="0">
                <a:latin typeface="Garamond" panose="02020404030301010803" pitchFamily="18" charset="0"/>
              </a:rPr>
              <a:t>Demystifying Contracts</a:t>
            </a:r>
          </a:p>
        </p:txBody>
      </p:sp>
      <p:sp>
        <p:nvSpPr>
          <p:cNvPr id="8" name="Content Placeholder 7">
            <a:extLst>
              <a:ext uri="{FF2B5EF4-FFF2-40B4-BE49-F238E27FC236}">
                <a16:creationId xmlns:a16="http://schemas.microsoft.com/office/drawing/2014/main" id="{73539EFB-D669-3996-3CB3-0EA93A02984E}"/>
              </a:ext>
            </a:extLst>
          </p:cNvPr>
          <p:cNvSpPr>
            <a:spLocks noGrp="1"/>
          </p:cNvSpPr>
          <p:nvPr>
            <p:ph idx="1"/>
          </p:nvPr>
        </p:nvSpPr>
        <p:spPr>
          <a:xfrm>
            <a:off x="2028445" y="2438401"/>
            <a:ext cx="3503717" cy="2490501"/>
          </a:xfrm>
        </p:spPr>
        <p:txBody>
          <a:bodyPr>
            <a:normAutofit fontScale="92500" lnSpcReduction="10000"/>
          </a:bodyPr>
          <a:lstStyle/>
          <a:p>
            <a:pPr marL="0" indent="0" algn="ctr">
              <a:buNone/>
            </a:pPr>
            <a:r>
              <a:rPr lang="en-US" sz="2000" dirty="0">
                <a:latin typeface="Garamond" panose="02020404030301010803" pitchFamily="18" charset="0"/>
              </a:rPr>
              <a:t>Agenda </a:t>
            </a:r>
          </a:p>
          <a:p>
            <a:r>
              <a:rPr lang="en-US" sz="2000" dirty="0">
                <a:latin typeface="Garamond" panose="02020404030301010803" pitchFamily="18" charset="0"/>
              </a:rPr>
              <a:t>Contract Basics</a:t>
            </a:r>
          </a:p>
          <a:p>
            <a:r>
              <a:rPr lang="en-US" sz="2000" dirty="0">
                <a:latin typeface="Garamond" panose="02020404030301010803" pitchFamily="18" charset="0"/>
              </a:rPr>
              <a:t>Key Terms</a:t>
            </a:r>
          </a:p>
          <a:p>
            <a:r>
              <a:rPr lang="en-US" sz="2000" dirty="0">
                <a:latin typeface="Garamond" panose="02020404030301010803" pitchFamily="18" charset="0"/>
              </a:rPr>
              <a:t>What Can Go Wrong?</a:t>
            </a:r>
          </a:p>
          <a:p>
            <a:r>
              <a:rPr lang="en-US" sz="2000" dirty="0">
                <a:latin typeface="Garamond" panose="02020404030301010803" pitchFamily="18" charset="0"/>
              </a:rPr>
              <a:t>INTERMISSION</a:t>
            </a:r>
          </a:p>
          <a:p>
            <a:r>
              <a:rPr lang="en-US" sz="2000" dirty="0">
                <a:latin typeface="Garamond" panose="02020404030301010803" pitchFamily="18" charset="0"/>
              </a:rPr>
              <a:t>Checklist for Contract Reviews</a:t>
            </a:r>
          </a:p>
          <a:p>
            <a:r>
              <a:rPr lang="en-US" sz="2000" dirty="0">
                <a:latin typeface="Garamond" panose="02020404030301010803" pitchFamily="18" charset="0"/>
              </a:rPr>
              <a:t>Examples of Template Language </a:t>
            </a:r>
          </a:p>
          <a:p>
            <a:endParaRPr lang="en-US" sz="1650" dirty="0"/>
          </a:p>
        </p:txBody>
      </p:sp>
      <p:pic>
        <p:nvPicPr>
          <p:cNvPr id="4" name="Content Placeholder 3">
            <a:extLst>
              <a:ext uri="{FF2B5EF4-FFF2-40B4-BE49-F238E27FC236}">
                <a16:creationId xmlns:a16="http://schemas.microsoft.com/office/drawing/2014/main" id="{5542E002-04B2-A7C5-DE3C-75C21581669D}"/>
              </a:ext>
            </a:extLst>
          </p:cNvPr>
          <p:cNvPicPr>
            <a:picLocks noChangeAspect="1"/>
          </p:cNvPicPr>
          <p:nvPr/>
        </p:nvPicPr>
        <p:blipFill>
          <a:blip r:embed="rId3"/>
          <a:srcRect l="9276" r="6218" b="-1"/>
          <a:stretch>
            <a:fillRect/>
          </a:stretch>
        </p:blipFill>
        <p:spPr>
          <a:xfrm>
            <a:off x="5969454" y="1096014"/>
            <a:ext cx="4384222" cy="437097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a:extLst>
              <a:ext uri="{FF2B5EF4-FFF2-40B4-BE49-F238E27FC236}">
                <a16:creationId xmlns:a16="http://schemas.microsoft.com/office/drawing/2014/main" id="{BE9243A4-0E68-A1C7-AA8C-78550C33AED5}"/>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19</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32548974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81819A-387C-4467-822B-AAAD12EB4B20}"/>
              </a:ext>
            </a:extLst>
          </p:cNvPr>
          <p:cNvSpPr>
            <a:spLocks noGrp="1"/>
          </p:cNvSpPr>
          <p:nvPr>
            <p:ph idx="1"/>
          </p:nvPr>
        </p:nvSpPr>
        <p:spPr>
          <a:xfrm>
            <a:off x="6553200" y="3037973"/>
            <a:ext cx="4495800" cy="1204913"/>
          </a:xfrm>
        </p:spPr>
        <p:txBody>
          <a:bodyPr/>
          <a:lstStyle/>
          <a:p>
            <a:r>
              <a:rPr lang="en-US" sz="2400" dirty="0"/>
              <a:t>Meredith Brown, Partner</a:t>
            </a:r>
          </a:p>
          <a:p>
            <a:r>
              <a:rPr lang="en-US" sz="2400" dirty="0"/>
              <a:t>Randall Parent, Of Counsel </a:t>
            </a:r>
          </a:p>
          <a:p>
            <a:endParaRPr lang="en-US" sz="2400" dirty="0"/>
          </a:p>
        </p:txBody>
      </p:sp>
      <p:pic>
        <p:nvPicPr>
          <p:cNvPr id="8" name="Picture 7">
            <a:extLst>
              <a:ext uri="{FF2B5EF4-FFF2-40B4-BE49-F238E27FC236}">
                <a16:creationId xmlns:a16="http://schemas.microsoft.com/office/drawing/2014/main" id="{FF85DB84-9150-F140-FD5F-C73F7BA8C62A}"/>
              </a:ext>
            </a:extLst>
          </p:cNvPr>
          <p:cNvPicPr>
            <a:picLocks noChangeAspect="1"/>
          </p:cNvPicPr>
          <p:nvPr/>
        </p:nvPicPr>
        <p:blipFill>
          <a:blip r:embed="rId2"/>
          <a:stretch>
            <a:fillRect/>
          </a:stretch>
        </p:blipFill>
        <p:spPr>
          <a:xfrm>
            <a:off x="6705601" y="1875568"/>
            <a:ext cx="3239589" cy="1202192"/>
          </a:xfrm>
          <a:prstGeom prst="rect">
            <a:avLst/>
          </a:prstGeom>
        </p:spPr>
      </p:pic>
      <p:pic>
        <p:nvPicPr>
          <p:cNvPr id="1026" name="Picture 2">
            <a:extLst>
              <a:ext uri="{FF2B5EF4-FFF2-40B4-BE49-F238E27FC236}">
                <a16:creationId xmlns:a16="http://schemas.microsoft.com/office/drawing/2014/main" id="{0D7DB276-B1F7-8BD0-61A3-8E1D36A0D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1905001"/>
            <a:ext cx="2362200" cy="50114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93F5B1B0-1EE5-5F71-31F7-D76FD4A2222B}"/>
              </a:ext>
            </a:extLst>
          </p:cNvPr>
          <p:cNvSpPr txBox="1">
            <a:spLocks/>
          </p:cNvSpPr>
          <p:nvPr/>
        </p:nvSpPr>
        <p:spPr bwMode="auto">
          <a:xfrm>
            <a:off x="1905000" y="2656973"/>
            <a:ext cx="4648200" cy="1204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lumMod val="95000"/>
                    <a:lumOff val="5000"/>
                  </a:schemeClr>
                </a:solidFill>
                <a:latin typeface="Garamond" panose="02020404030301010803" pitchFamily="18"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200">
                <a:solidFill>
                  <a:schemeClr val="tx1">
                    <a:lumMod val="95000"/>
                    <a:lumOff val="5000"/>
                  </a:schemeClr>
                </a:solidFill>
                <a:latin typeface="Garamond" panose="02020404030301010803" pitchFamily="18" charset="0"/>
                <a:cs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lumMod val="95000"/>
                    <a:lumOff val="5000"/>
                  </a:schemeClr>
                </a:solidFill>
                <a:latin typeface="Garamond" panose="02020404030301010803" pitchFamily="18" charset="0"/>
                <a:cs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r>
              <a:rPr lang="en-US" sz="2400" kern="0" dirty="0"/>
              <a:t>Nicole Fayaz, </a:t>
            </a:r>
          </a:p>
          <a:p>
            <a:pPr marL="0" indent="0">
              <a:buNone/>
            </a:pPr>
            <a:r>
              <a:rPr lang="en-US" sz="2400" kern="0" dirty="0"/>
              <a:t>Director of Account Management</a:t>
            </a:r>
          </a:p>
          <a:p>
            <a:endParaRPr lang="en-US" sz="2400" kern="0" dirty="0"/>
          </a:p>
        </p:txBody>
      </p:sp>
      <p:pic>
        <p:nvPicPr>
          <p:cNvPr id="11" name="Picture 10">
            <a:extLst>
              <a:ext uri="{FF2B5EF4-FFF2-40B4-BE49-F238E27FC236}">
                <a16:creationId xmlns:a16="http://schemas.microsoft.com/office/drawing/2014/main" id="{564431F8-7E74-DA3E-E325-5B856BAA4A25}"/>
              </a:ext>
            </a:extLst>
          </p:cNvPr>
          <p:cNvPicPr>
            <a:picLocks noChangeAspect="1"/>
          </p:cNvPicPr>
          <p:nvPr/>
        </p:nvPicPr>
        <p:blipFill>
          <a:blip r:embed="rId4"/>
          <a:stretch>
            <a:fillRect/>
          </a:stretch>
        </p:blipFill>
        <p:spPr>
          <a:xfrm>
            <a:off x="3124200" y="4267200"/>
            <a:ext cx="4381500" cy="590550"/>
          </a:xfrm>
          <a:prstGeom prst="rect">
            <a:avLst/>
          </a:prstGeom>
        </p:spPr>
      </p:pic>
      <p:sp>
        <p:nvSpPr>
          <p:cNvPr id="12" name="Content Placeholder 3">
            <a:extLst>
              <a:ext uri="{FF2B5EF4-FFF2-40B4-BE49-F238E27FC236}">
                <a16:creationId xmlns:a16="http://schemas.microsoft.com/office/drawing/2014/main" id="{DFD74CFB-2DAB-2712-0970-F5B4A9FF9F17}"/>
              </a:ext>
            </a:extLst>
          </p:cNvPr>
          <p:cNvSpPr txBox="1">
            <a:spLocks/>
          </p:cNvSpPr>
          <p:nvPr/>
        </p:nvSpPr>
        <p:spPr bwMode="auto">
          <a:xfrm>
            <a:off x="3154680" y="4976200"/>
            <a:ext cx="7061454" cy="1204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lumMod val="95000"/>
                    <a:lumOff val="5000"/>
                  </a:schemeClr>
                </a:solidFill>
                <a:latin typeface="Garamond" panose="02020404030301010803" pitchFamily="18"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200">
                <a:solidFill>
                  <a:schemeClr val="tx1">
                    <a:lumMod val="95000"/>
                    <a:lumOff val="5000"/>
                  </a:schemeClr>
                </a:solidFill>
                <a:latin typeface="Garamond" panose="02020404030301010803" pitchFamily="18" charset="0"/>
                <a:cs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lumMod val="95000"/>
                    <a:lumOff val="5000"/>
                  </a:schemeClr>
                </a:solidFill>
                <a:latin typeface="Garamond" panose="02020404030301010803" pitchFamily="18" charset="0"/>
                <a:cs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r>
              <a:rPr lang="en-US" sz="2000" kern="0" dirty="0"/>
              <a:t>Jamie Ruggles, Associate Vice Chancellor, Finance</a:t>
            </a:r>
          </a:p>
          <a:p>
            <a:r>
              <a:rPr lang="en-US" sz="2000" kern="0" dirty="0"/>
              <a:t>Kaitlyn Sherer, Executive Assistant, General Counsel</a:t>
            </a:r>
          </a:p>
          <a:p>
            <a:endParaRPr lang="en-US" sz="2000" kern="0" dirty="0"/>
          </a:p>
        </p:txBody>
      </p:sp>
      <p:sp>
        <p:nvSpPr>
          <p:cNvPr id="5" name="Subtitle 1">
            <a:extLst>
              <a:ext uri="{FF2B5EF4-FFF2-40B4-BE49-F238E27FC236}">
                <a16:creationId xmlns:a16="http://schemas.microsoft.com/office/drawing/2014/main" id="{02B61A28-D4C5-292B-DD3C-6DAF654EB398}"/>
              </a:ext>
            </a:extLst>
          </p:cNvPr>
          <p:cNvSpPr txBox="1">
            <a:spLocks/>
          </p:cNvSpPr>
          <p:nvPr/>
        </p:nvSpPr>
        <p:spPr bwMode="auto">
          <a:xfrm>
            <a:off x="1752600" y="125227"/>
            <a:ext cx="760095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lumMod val="95000"/>
                    <a:lumOff val="5000"/>
                  </a:schemeClr>
                </a:solidFill>
                <a:latin typeface="Garamond" panose="02020404030301010803" pitchFamily="18"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200">
                <a:solidFill>
                  <a:schemeClr val="tx1">
                    <a:lumMod val="95000"/>
                    <a:lumOff val="5000"/>
                  </a:schemeClr>
                </a:solidFill>
                <a:latin typeface="Garamond" panose="02020404030301010803" pitchFamily="18" charset="0"/>
                <a:cs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lumMod val="95000"/>
                    <a:lumOff val="5000"/>
                  </a:schemeClr>
                </a:solidFill>
                <a:latin typeface="Garamond" panose="02020404030301010803" pitchFamily="18" charset="0"/>
                <a:cs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lumMod val="95000"/>
                    <a:lumOff val="5000"/>
                  </a:schemeClr>
                </a:solidFill>
                <a:latin typeface="Garamond" panose="02020404030301010803" pitchFamily="18"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marL="0" indent="0">
              <a:buNone/>
            </a:pPr>
            <a:r>
              <a:rPr lang="en-US" sz="3600" dirty="0">
                <a:solidFill>
                  <a:schemeClr val="bg1"/>
                </a:solidFill>
              </a:rPr>
              <a:t>Expert Panel:</a:t>
            </a:r>
            <a:endParaRPr lang="en-US" sz="3600" kern="0" dirty="0">
              <a:solidFill>
                <a:schemeClr val="bg1"/>
              </a:solidFill>
            </a:endParaRPr>
          </a:p>
        </p:txBody>
      </p:sp>
    </p:spTree>
    <p:extLst>
      <p:ext uri="{BB962C8B-B14F-4D97-AF65-F5344CB8AC3E}">
        <p14:creationId xmlns:p14="http://schemas.microsoft.com/office/powerpoint/2010/main" val="155974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855567" y="1096727"/>
            <a:ext cx="6398977" cy="458873"/>
          </a:xfrm>
        </p:spPr>
        <p:txBody>
          <a:bodyPr>
            <a:noAutofit/>
          </a:bodyPr>
          <a:lstStyle/>
          <a:p>
            <a:r>
              <a:rPr lang="en-US" altLang="en-US" dirty="0"/>
              <a:t> </a:t>
            </a:r>
            <a:r>
              <a:rPr lang="en-US" altLang="en-US" sz="3200" dirty="0">
                <a:latin typeface="Garamond" panose="02020404030301010803" pitchFamily="18" charset="0"/>
              </a:rPr>
              <a:t>The Procurement Method Matters</a:t>
            </a:r>
          </a:p>
        </p:txBody>
      </p:sp>
      <p:sp>
        <p:nvSpPr>
          <p:cNvPr id="98307" name="Content Placeholder 2"/>
          <p:cNvSpPr>
            <a:spLocks noGrp="1"/>
          </p:cNvSpPr>
          <p:nvPr>
            <p:ph idx="1"/>
          </p:nvPr>
        </p:nvSpPr>
        <p:spPr>
          <a:xfrm>
            <a:off x="2037841" y="2303175"/>
            <a:ext cx="4311253" cy="1811626"/>
          </a:xfrm>
        </p:spPr>
        <p:txBody>
          <a:bodyPr/>
          <a:lstStyle/>
          <a:p>
            <a:r>
              <a:rPr lang="en-US" sz="2800" dirty="0">
                <a:solidFill>
                  <a:srgbClr val="12175E"/>
                </a:solidFill>
                <a:latin typeface="Garamond" panose="02020404030301010803" pitchFamily="18" charset="0"/>
              </a:rPr>
              <a:t>Competitive Bidding</a:t>
            </a:r>
          </a:p>
          <a:p>
            <a:r>
              <a:rPr lang="en-US" sz="2800" dirty="0">
                <a:solidFill>
                  <a:srgbClr val="12175E"/>
                </a:solidFill>
                <a:latin typeface="Garamond" panose="02020404030301010803" pitchFamily="18" charset="0"/>
              </a:rPr>
              <a:t>Request for Proposals</a:t>
            </a:r>
          </a:p>
          <a:p>
            <a:r>
              <a:rPr lang="en-US" sz="2800" dirty="0">
                <a:solidFill>
                  <a:srgbClr val="12175E"/>
                </a:solidFill>
                <a:latin typeface="Garamond" panose="02020404030301010803" pitchFamily="18" charset="0"/>
              </a:rPr>
              <a:t>“Piggyback” Contracting</a:t>
            </a:r>
          </a:p>
          <a:p>
            <a:endParaRPr lang="en-US" altLang="en-US" dirty="0"/>
          </a:p>
          <a:p>
            <a:endParaRPr lang="en-US" altLang="en-US" dirty="0"/>
          </a:p>
        </p:txBody>
      </p:sp>
      <p:sp>
        <p:nvSpPr>
          <p:cNvPr id="2" name="Slide Number Placeholder 1"/>
          <p:cNvSpPr>
            <a:spLocks noGrp="1"/>
          </p:cNvSpPr>
          <p:nvPr>
            <p:ph type="sldNum" sz="quarter" idx="10"/>
          </p:nvPr>
        </p:nvSpPr>
        <p:spPr>
          <a:xfrm>
            <a:off x="7985011" y="5679914"/>
            <a:ext cx="105798" cy="115416"/>
          </a:xfrm>
        </p:spPr>
        <p:txBody>
          <a:bodyPr/>
          <a:lstStyle/>
          <a:p>
            <a:pPr defTabSz="685800">
              <a:defRPr/>
            </a:pPr>
            <a:fld id="{46FEAF80-A74D-4364-BA34-B50B5E06FB00}" type="slidenum">
              <a:rPr lang="en-US">
                <a:solidFill>
                  <a:srgbClr val="12175E"/>
                </a:solidFill>
                <a:cs typeface="Arial"/>
              </a:rPr>
              <a:pPr defTabSz="685800">
                <a:defRPr/>
              </a:pPr>
              <a:t>20</a:t>
            </a:fld>
            <a:endParaRPr lang="en-US" dirty="0">
              <a:solidFill>
                <a:srgbClr val="12175E"/>
              </a:solidFill>
              <a:cs typeface="Arial"/>
            </a:endParaRPr>
          </a:p>
        </p:txBody>
      </p:sp>
      <p:pic>
        <p:nvPicPr>
          <p:cNvPr id="3" name="Picture 3" descr="img_write">
            <a:extLst>
              <a:ext uri="{FF2B5EF4-FFF2-40B4-BE49-F238E27FC236}">
                <a16:creationId xmlns:a16="http://schemas.microsoft.com/office/drawing/2014/main" id="{9AE6184D-2F3F-902D-4C69-CB4DC2AAD5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5691" y="1326162"/>
            <a:ext cx="2286000" cy="342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5366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idx="1"/>
          </p:nvPr>
        </p:nvSpPr>
        <p:spPr>
          <a:xfrm>
            <a:off x="1944932" y="762001"/>
            <a:ext cx="8302137" cy="4233497"/>
          </a:xfrm>
        </p:spPr>
        <p:txBody>
          <a:bodyPr/>
          <a:lstStyle/>
          <a:p>
            <a:r>
              <a:rPr lang="en-US" sz="1600" dirty="0">
                <a:solidFill>
                  <a:srgbClr val="12175E"/>
                </a:solidFill>
                <a:latin typeface="Garamond" panose="02020404030301010803" pitchFamily="18" charset="0"/>
              </a:rPr>
              <a:t>Competitive Bidding</a:t>
            </a:r>
          </a:p>
          <a:p>
            <a:pPr lvl="1"/>
            <a:r>
              <a:rPr lang="en-US" sz="1600" dirty="0">
                <a:solidFill>
                  <a:srgbClr val="12175E"/>
                </a:solidFill>
                <a:latin typeface="Garamond" panose="02020404030301010803" pitchFamily="18" charset="0"/>
              </a:rPr>
              <a:t>Public Contract Code section 20651(a) requires the governing board of any community college district to competitively bid and award contracts involving an expenditure of more than $50,000 for any of the following:</a:t>
            </a:r>
          </a:p>
          <a:p>
            <a:pPr lvl="1"/>
            <a:r>
              <a:rPr lang="en-US" sz="1600" dirty="0">
                <a:solidFill>
                  <a:srgbClr val="12175E"/>
                </a:solidFill>
                <a:latin typeface="Garamond" panose="02020404030301010803" pitchFamily="18" charset="0"/>
              </a:rPr>
              <a:t>1. The purchase of equipment, materials, or supplies to be furnished, sold, or leased to the district.</a:t>
            </a:r>
          </a:p>
          <a:p>
            <a:pPr lvl="1"/>
            <a:r>
              <a:rPr lang="en-US" sz="1600" dirty="0">
                <a:solidFill>
                  <a:srgbClr val="12175E"/>
                </a:solidFill>
                <a:latin typeface="Garamond" panose="02020404030301010803" pitchFamily="18" charset="0"/>
              </a:rPr>
              <a:t>2. Services that are non-construction; and,</a:t>
            </a:r>
          </a:p>
          <a:p>
            <a:pPr lvl="1"/>
            <a:r>
              <a:rPr lang="en-US" sz="1600" dirty="0">
                <a:solidFill>
                  <a:srgbClr val="12175E"/>
                </a:solidFill>
                <a:latin typeface="Garamond" panose="02020404030301010803" pitchFamily="18" charset="0"/>
              </a:rPr>
              <a:t>3. Repairs, including maintenance as defined in PCC section 20656, that are not public projects as defined in PCC section 22002(c).</a:t>
            </a:r>
          </a:p>
          <a:p>
            <a:pPr lvl="1"/>
            <a:r>
              <a:rPr lang="en-US" sz="1600" dirty="0">
                <a:solidFill>
                  <a:srgbClr val="12175E"/>
                </a:solidFill>
                <a:latin typeface="Garamond" panose="02020404030301010803" pitchFamily="18" charset="0"/>
              </a:rPr>
              <a:t>The Board of Governors of the California Community Colleges, pursuant to PCC section 20651(d) shall annually adjust the $50,000 amount specified in section 20651(a) to reflect the percentage change in the annual average value of the Implicit Price Deflator for the prior fiscal year rounded to the nearest one hundred dollars ($100). The Board of Governors has delegated this responsibility (through standing orders) to the Chancellor.</a:t>
            </a:r>
          </a:p>
          <a:p>
            <a:pPr lvl="1"/>
            <a:r>
              <a:rPr lang="en-US" sz="1600" i="1" dirty="0">
                <a:solidFill>
                  <a:schemeClr val="accent6"/>
                </a:solidFill>
                <a:latin typeface="Garamond" panose="02020404030301010803" pitchFamily="18" charset="0"/>
              </a:rPr>
              <a:t>The applicable adjustment of .259% applied to the current bid threshold of $114,500 results in the new threshold of </a:t>
            </a:r>
            <a:r>
              <a:rPr lang="en-US" sz="1600" b="1" i="1" dirty="0">
                <a:solidFill>
                  <a:schemeClr val="accent6"/>
                </a:solidFill>
                <a:latin typeface="Garamond" panose="02020404030301010803" pitchFamily="18" charset="0"/>
              </a:rPr>
              <a:t>$114,800 </a:t>
            </a:r>
            <a:r>
              <a:rPr lang="en-US" sz="1600" i="1" dirty="0">
                <a:solidFill>
                  <a:schemeClr val="accent6"/>
                </a:solidFill>
                <a:latin typeface="Garamond" panose="02020404030301010803" pitchFamily="18" charset="0"/>
              </a:rPr>
              <a:t>(rounded to the nearest one hundred). This new bid threshold shall commence with the 2024 calendar year.</a:t>
            </a:r>
          </a:p>
          <a:p>
            <a:pPr marL="257175" lvl="1" indent="0">
              <a:buNone/>
            </a:pPr>
            <a:r>
              <a:rPr lang="en-US" altLang="en-US" sz="1600" i="1" dirty="0">
                <a:solidFill>
                  <a:schemeClr val="accent6"/>
                </a:solidFill>
                <a:latin typeface="Garamond" panose="02020404030301010803" pitchFamily="18" charset="0"/>
              </a:rPr>
              <a:t>(California Community Colleges Memorandum dated December 9, 2024, from Director of Facilities Planning and Utilization, College Finance and Facilities Planning Director to Chief Business Offices, Facilities Directors).</a:t>
            </a:r>
          </a:p>
        </p:txBody>
      </p:sp>
      <p:sp>
        <p:nvSpPr>
          <p:cNvPr id="2" name="Slide Number Placeholder 1"/>
          <p:cNvSpPr>
            <a:spLocks noGrp="1"/>
          </p:cNvSpPr>
          <p:nvPr>
            <p:ph type="sldNum" sz="quarter" idx="10"/>
          </p:nvPr>
        </p:nvSpPr>
        <p:spPr>
          <a:xfrm>
            <a:off x="13966314" y="5679914"/>
            <a:ext cx="105798" cy="115416"/>
          </a:xfrm>
        </p:spPr>
        <p:txBody>
          <a:bodyPr/>
          <a:lstStyle/>
          <a:p>
            <a:pPr defTabSz="685800">
              <a:defRPr/>
            </a:pPr>
            <a:fld id="{46FEAF80-A74D-4364-BA34-B50B5E06FB00}" type="slidenum">
              <a:rPr lang="en-US">
                <a:solidFill>
                  <a:srgbClr val="12175E"/>
                </a:solidFill>
                <a:cs typeface="Arial"/>
              </a:rPr>
              <a:pPr defTabSz="685800">
                <a:defRPr/>
              </a:pPr>
              <a:t>21</a:t>
            </a:fld>
            <a:endParaRPr lang="en-US" dirty="0">
              <a:solidFill>
                <a:srgbClr val="12175E"/>
              </a:solidFill>
              <a:cs typeface="Arial"/>
            </a:endParaRPr>
          </a:p>
        </p:txBody>
      </p:sp>
    </p:spTree>
    <p:extLst>
      <p:ext uri="{BB962C8B-B14F-4D97-AF65-F5344CB8AC3E}">
        <p14:creationId xmlns:p14="http://schemas.microsoft.com/office/powerpoint/2010/main" val="26032949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idx="1"/>
          </p:nvPr>
        </p:nvSpPr>
        <p:spPr>
          <a:xfrm>
            <a:off x="2113085" y="533401"/>
            <a:ext cx="7965831" cy="3947747"/>
          </a:xfrm>
        </p:spPr>
        <p:txBody>
          <a:bodyPr/>
          <a:lstStyle/>
          <a:p>
            <a:r>
              <a:rPr lang="en-US" altLang="en-US" sz="2400" dirty="0">
                <a:solidFill>
                  <a:srgbClr val="12175E"/>
                </a:solidFill>
                <a:latin typeface="Garamond" panose="02020404030301010803" pitchFamily="18" charset="0"/>
              </a:rPr>
              <a:t>Request for Proposals</a:t>
            </a:r>
          </a:p>
          <a:p>
            <a:pPr lvl="1" algn="just"/>
            <a:r>
              <a:rPr lang="en-US" altLang="en-US" sz="2400" dirty="0">
                <a:solidFill>
                  <a:srgbClr val="12175E"/>
                </a:solidFill>
                <a:latin typeface="Garamond" panose="02020404030301010803" pitchFamily="18" charset="0"/>
              </a:rPr>
              <a:t>Pursuant to Education Code § 81645, the governing board of any community college district may contract with a party who has submitted one of the three lowest responsible competitive proposals or competitive bids for the acquisition, procurement, or maintenance of electronic data processing systems and equipment, electronic telecommunications equipment, supporting software, and related materials, goods, and services, </a:t>
            </a:r>
            <a:r>
              <a:rPr lang="en-US" altLang="en-US" sz="2400" b="1" u="sng" dirty="0">
                <a:solidFill>
                  <a:srgbClr val="12175E"/>
                </a:solidFill>
                <a:latin typeface="Garamond" panose="02020404030301010803" pitchFamily="18" charset="0"/>
              </a:rPr>
              <a:t>in accordance with procedures and criteria established by the governing board</a:t>
            </a:r>
            <a:r>
              <a:rPr lang="en-US" altLang="en-US" sz="2400" dirty="0">
                <a:solidFill>
                  <a:srgbClr val="12175E"/>
                </a:solidFill>
                <a:latin typeface="Garamond" panose="02020404030301010803" pitchFamily="18" charset="0"/>
              </a:rPr>
              <a:t>.</a:t>
            </a:r>
          </a:p>
          <a:p>
            <a:pPr lvl="2" algn="just"/>
            <a:r>
              <a:rPr lang="en-US" altLang="en-US" sz="2400" dirty="0">
                <a:solidFill>
                  <a:srgbClr val="12175E"/>
                </a:solidFill>
                <a:latin typeface="Garamond" panose="02020404030301010803" pitchFamily="18" charset="0"/>
              </a:rPr>
              <a:t>The procedures and criteria for evaluation should be clear and concise and should be approved/adopted by the governing board prior to issuance of the RFP.</a:t>
            </a:r>
          </a:p>
        </p:txBody>
      </p:sp>
      <p:sp>
        <p:nvSpPr>
          <p:cNvPr id="2" name="Slide Number Placeholder 1"/>
          <p:cNvSpPr>
            <a:spLocks noGrp="1"/>
          </p:cNvSpPr>
          <p:nvPr>
            <p:ph type="sldNum" sz="quarter" idx="10"/>
          </p:nvPr>
        </p:nvSpPr>
        <p:spPr>
          <a:xfrm>
            <a:off x="13966314" y="5679914"/>
            <a:ext cx="105798" cy="115416"/>
          </a:xfrm>
        </p:spPr>
        <p:txBody>
          <a:bodyPr/>
          <a:lstStyle/>
          <a:p>
            <a:pPr defTabSz="685800">
              <a:defRPr/>
            </a:pPr>
            <a:fld id="{46FEAF80-A74D-4364-BA34-B50B5E06FB00}" type="slidenum">
              <a:rPr lang="en-US">
                <a:solidFill>
                  <a:srgbClr val="12175E"/>
                </a:solidFill>
                <a:cs typeface="Arial"/>
              </a:rPr>
              <a:pPr defTabSz="685800">
                <a:defRPr/>
              </a:pPr>
              <a:t>22</a:t>
            </a:fld>
            <a:endParaRPr lang="en-US" dirty="0">
              <a:solidFill>
                <a:srgbClr val="12175E"/>
              </a:solidFill>
              <a:cs typeface="Arial"/>
            </a:endParaRPr>
          </a:p>
        </p:txBody>
      </p:sp>
    </p:spTree>
    <p:extLst>
      <p:ext uri="{BB962C8B-B14F-4D97-AF65-F5344CB8AC3E}">
        <p14:creationId xmlns:p14="http://schemas.microsoft.com/office/powerpoint/2010/main" val="6017203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idx="1"/>
          </p:nvPr>
        </p:nvSpPr>
        <p:spPr>
          <a:xfrm>
            <a:off x="1952626" y="1305659"/>
            <a:ext cx="8255977" cy="3980719"/>
          </a:xfrm>
        </p:spPr>
        <p:txBody>
          <a:bodyPr/>
          <a:lstStyle/>
          <a:p>
            <a:r>
              <a:rPr lang="en-US" altLang="en-US" sz="2700" dirty="0">
                <a:solidFill>
                  <a:srgbClr val="12175E"/>
                </a:solidFill>
                <a:latin typeface="Garamond" panose="02020404030301010803" pitchFamily="18" charset="0"/>
              </a:rPr>
              <a:t>“Piggyback” Contracts</a:t>
            </a:r>
          </a:p>
          <a:p>
            <a:pPr lvl="1"/>
            <a:r>
              <a:rPr lang="en-US" altLang="en-US" sz="2400" dirty="0">
                <a:solidFill>
                  <a:srgbClr val="12175E"/>
                </a:solidFill>
                <a:latin typeface="Garamond" panose="02020404030301010803" pitchFamily="18" charset="0"/>
              </a:rPr>
              <a:t>What is “Piggybacking” contracting?</a:t>
            </a:r>
          </a:p>
          <a:p>
            <a:pPr lvl="2"/>
            <a:r>
              <a:rPr lang="en-US" altLang="en-US" sz="2250" dirty="0">
                <a:solidFill>
                  <a:srgbClr val="12175E"/>
                </a:solidFill>
                <a:latin typeface="Garamond" panose="02020404030301010803" pitchFamily="18" charset="0"/>
              </a:rPr>
              <a:t>An exception to the bidding requirement that allows a public agency to procure materials, supplies, or equipment by “piggybacking” on another public entity’s competitive procurement and contract. </a:t>
            </a:r>
          </a:p>
          <a:p>
            <a:pPr lvl="2"/>
            <a:endParaRPr lang="en-US" altLang="en-US" sz="2250" dirty="0">
              <a:solidFill>
                <a:srgbClr val="12175E"/>
              </a:solidFill>
              <a:latin typeface="Garamond" panose="02020404030301010803" pitchFamily="18" charset="0"/>
            </a:endParaRPr>
          </a:p>
          <a:p>
            <a:pPr lvl="2"/>
            <a:endParaRPr lang="en-US" altLang="en-US" sz="2250" dirty="0">
              <a:solidFill>
                <a:srgbClr val="12175E"/>
              </a:solidFill>
              <a:latin typeface="Garamond" panose="02020404030301010803" pitchFamily="18" charset="0"/>
            </a:endParaRPr>
          </a:p>
          <a:p>
            <a:pPr marL="514350" lvl="2" indent="0">
              <a:buNone/>
            </a:pPr>
            <a:r>
              <a:rPr lang="en-US" altLang="en-US" sz="2250" dirty="0">
                <a:solidFill>
                  <a:srgbClr val="12175E"/>
                </a:solidFill>
                <a:latin typeface="Garamond" panose="02020404030301010803" pitchFamily="18" charset="0"/>
              </a:rPr>
              <a:t>(California Public Contract Code § 20652)</a:t>
            </a:r>
          </a:p>
          <a:p>
            <a:pPr lvl="2"/>
            <a:endParaRPr lang="en-US" altLang="en-US" sz="2250" dirty="0">
              <a:solidFill>
                <a:srgbClr val="12175E"/>
              </a:solidFill>
            </a:endParaRPr>
          </a:p>
          <a:p>
            <a:pPr marL="514350" lvl="2" indent="0">
              <a:buNone/>
            </a:pPr>
            <a:endParaRPr lang="en-US" altLang="en-US" sz="900" dirty="0">
              <a:solidFill>
                <a:srgbClr val="12175E"/>
              </a:solidFill>
            </a:endParaRPr>
          </a:p>
          <a:p>
            <a:pPr lvl="1"/>
            <a:endParaRPr lang="en-US" altLang="en-US" sz="2400" dirty="0"/>
          </a:p>
        </p:txBody>
      </p:sp>
      <p:sp>
        <p:nvSpPr>
          <p:cNvPr id="2" name="Slide Number Placeholder 1"/>
          <p:cNvSpPr>
            <a:spLocks noGrp="1"/>
          </p:cNvSpPr>
          <p:nvPr>
            <p:ph type="sldNum" sz="quarter" idx="10"/>
          </p:nvPr>
        </p:nvSpPr>
        <p:spPr>
          <a:xfrm>
            <a:off x="13966314" y="5679914"/>
            <a:ext cx="105798" cy="115416"/>
          </a:xfrm>
        </p:spPr>
        <p:txBody>
          <a:bodyPr/>
          <a:lstStyle/>
          <a:p>
            <a:pPr defTabSz="685800">
              <a:defRPr/>
            </a:pPr>
            <a:fld id="{46FEAF80-A74D-4364-BA34-B50B5E06FB00}" type="slidenum">
              <a:rPr lang="en-US">
                <a:solidFill>
                  <a:srgbClr val="12175E"/>
                </a:solidFill>
                <a:cs typeface="Arial"/>
              </a:rPr>
              <a:pPr defTabSz="685800">
                <a:defRPr/>
              </a:pPr>
              <a:t>23</a:t>
            </a:fld>
            <a:endParaRPr lang="en-US" dirty="0">
              <a:solidFill>
                <a:srgbClr val="12175E"/>
              </a:solidFill>
              <a:cs typeface="Arial"/>
            </a:endParaRPr>
          </a:p>
        </p:txBody>
      </p:sp>
    </p:spTree>
    <p:extLst>
      <p:ext uri="{BB962C8B-B14F-4D97-AF65-F5344CB8AC3E}">
        <p14:creationId xmlns:p14="http://schemas.microsoft.com/office/powerpoint/2010/main" val="19574623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F364-5E6B-3C8D-52AA-839243E6D4D0}"/>
              </a:ext>
            </a:extLst>
          </p:cNvPr>
          <p:cNvSpPr>
            <a:spLocks noGrp="1"/>
          </p:cNvSpPr>
          <p:nvPr>
            <p:ph type="title"/>
          </p:nvPr>
        </p:nvSpPr>
        <p:spPr>
          <a:xfrm>
            <a:off x="2024063" y="1097758"/>
            <a:ext cx="8297862" cy="830997"/>
          </a:xfrm>
        </p:spPr>
        <p:txBody>
          <a:bodyPr/>
          <a:lstStyle/>
          <a:p>
            <a:r>
              <a:rPr lang="en-US" dirty="0">
                <a:latin typeface="Garamond" panose="02020404030301010803" pitchFamily="18" charset="0"/>
              </a:rPr>
              <a:t>Example - Piggyback Contracting through Foundation for California Community Colleges </a:t>
            </a:r>
          </a:p>
        </p:txBody>
      </p:sp>
      <p:sp>
        <p:nvSpPr>
          <p:cNvPr id="3" name="Content Placeholder 2">
            <a:extLst>
              <a:ext uri="{FF2B5EF4-FFF2-40B4-BE49-F238E27FC236}">
                <a16:creationId xmlns:a16="http://schemas.microsoft.com/office/drawing/2014/main" id="{E5E89AFE-2483-6A60-5FA7-0CC98912DEFF}"/>
              </a:ext>
            </a:extLst>
          </p:cNvPr>
          <p:cNvSpPr>
            <a:spLocks noGrp="1"/>
          </p:cNvSpPr>
          <p:nvPr>
            <p:ph idx="1"/>
          </p:nvPr>
        </p:nvSpPr>
        <p:spPr>
          <a:xfrm>
            <a:off x="2024063" y="2176096"/>
            <a:ext cx="8297862" cy="3169810"/>
          </a:xfrm>
        </p:spPr>
        <p:txBody>
          <a:bodyPr/>
          <a:lstStyle/>
          <a:p>
            <a:r>
              <a:rPr lang="en-US" dirty="0">
                <a:latin typeface="Garamond" panose="02020404030301010803" pitchFamily="18" charset="0"/>
              </a:rPr>
              <a:t>Education Code sections 72670, Public Contract Code sections 20652 and 20661,  and California Code of Regulations, Title V, Sections 59130-59132 provide the statutory authority for the Foundation CCC  to enter into voluntary purchasing agreements on behalf of the California Community Colleges Chancellor’s Office and the California Community.</a:t>
            </a:r>
          </a:p>
          <a:p>
            <a:r>
              <a:rPr lang="en-US" dirty="0">
                <a:latin typeface="Garamond" panose="02020404030301010803" pitchFamily="18" charset="0"/>
              </a:rPr>
              <a:t>California Community Colleges may use Foundation CCC agreements without having to conduct their own bidding processes.</a:t>
            </a:r>
          </a:p>
          <a:p>
            <a:endParaRPr lang="en-US" dirty="0"/>
          </a:p>
        </p:txBody>
      </p:sp>
      <p:sp>
        <p:nvSpPr>
          <p:cNvPr id="4" name="Slide Number Placeholder 3">
            <a:extLst>
              <a:ext uri="{FF2B5EF4-FFF2-40B4-BE49-F238E27FC236}">
                <a16:creationId xmlns:a16="http://schemas.microsoft.com/office/drawing/2014/main" id="{93CDE245-A230-9F96-3D2F-B23569C4973C}"/>
              </a:ext>
            </a:extLst>
          </p:cNvPr>
          <p:cNvSpPr>
            <a:spLocks noGrp="1"/>
          </p:cNvSpPr>
          <p:nvPr>
            <p:ph type="sldNum" sz="quarter" idx="10"/>
          </p:nvPr>
        </p:nvSpPr>
        <p:spPr>
          <a:xfrm>
            <a:off x="7985011" y="5679914"/>
            <a:ext cx="105798" cy="115416"/>
          </a:xfrm>
        </p:spPr>
        <p:txBody>
          <a:bodyPr/>
          <a:lstStyle/>
          <a:p>
            <a:pPr defTabSz="685800">
              <a:defRPr/>
            </a:pPr>
            <a:fld id="{3B67BD40-0513-4610-BC0D-273865C847DB}" type="slidenum">
              <a:rPr lang="en-US">
                <a:solidFill>
                  <a:srgbClr val="12175E"/>
                </a:solidFill>
                <a:cs typeface="Arial"/>
              </a:rPr>
              <a:pPr defTabSz="685800">
                <a:defRPr/>
              </a:pPr>
              <a:t>24</a:t>
            </a:fld>
            <a:endParaRPr lang="en-US" dirty="0">
              <a:solidFill>
                <a:srgbClr val="12175E"/>
              </a:solidFill>
              <a:cs typeface="Arial"/>
            </a:endParaRPr>
          </a:p>
        </p:txBody>
      </p:sp>
    </p:spTree>
    <p:extLst>
      <p:ext uri="{BB962C8B-B14F-4D97-AF65-F5344CB8AC3E}">
        <p14:creationId xmlns:p14="http://schemas.microsoft.com/office/powerpoint/2010/main" val="25303609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894039" y="1250880"/>
            <a:ext cx="6277919" cy="450020"/>
          </a:xfrm>
        </p:spPr>
        <p:txBody>
          <a:bodyPr>
            <a:normAutofit/>
          </a:bodyPr>
          <a:lstStyle/>
          <a:p>
            <a:r>
              <a:rPr lang="en-US" altLang="en-US" sz="2400" dirty="0">
                <a:latin typeface="Garamond" panose="02020404030301010803" pitchFamily="18" charset="0"/>
              </a:rPr>
              <a:t>Board Approval Required for All Contracts</a:t>
            </a:r>
          </a:p>
        </p:txBody>
      </p:sp>
      <p:sp>
        <p:nvSpPr>
          <p:cNvPr id="100355" name="Content Placeholder 2"/>
          <p:cNvSpPr>
            <a:spLocks noGrp="1"/>
          </p:cNvSpPr>
          <p:nvPr>
            <p:ph idx="1"/>
          </p:nvPr>
        </p:nvSpPr>
        <p:spPr>
          <a:xfrm>
            <a:off x="1894037" y="1910443"/>
            <a:ext cx="7695468" cy="3037114"/>
          </a:xfrm>
        </p:spPr>
        <p:txBody>
          <a:bodyPr>
            <a:normAutofit/>
          </a:bodyPr>
          <a:lstStyle/>
          <a:p>
            <a:pPr algn="just"/>
            <a:r>
              <a:rPr lang="en-US" altLang="en-US" sz="2000" dirty="0">
                <a:solidFill>
                  <a:srgbClr val="002060"/>
                </a:solidFill>
                <a:latin typeface="Garamond" panose="02020404030301010803" pitchFamily="18" charset="0"/>
              </a:rPr>
              <a:t>All Contracts Must Be </a:t>
            </a:r>
            <a:r>
              <a:rPr lang="en-US" altLang="en-US" sz="2000" u="sng" dirty="0">
                <a:solidFill>
                  <a:srgbClr val="002060"/>
                </a:solidFill>
                <a:latin typeface="Garamond" panose="02020404030301010803" pitchFamily="18" charset="0"/>
              </a:rPr>
              <a:t>Approved</a:t>
            </a:r>
            <a:r>
              <a:rPr lang="en-US" altLang="en-US" sz="2000" dirty="0">
                <a:solidFill>
                  <a:srgbClr val="002060"/>
                </a:solidFill>
                <a:latin typeface="Garamond" panose="02020404030301010803" pitchFamily="18" charset="0"/>
              </a:rPr>
              <a:t> or </a:t>
            </a:r>
            <a:r>
              <a:rPr lang="en-US" altLang="en-US" sz="2000" u="sng" dirty="0">
                <a:solidFill>
                  <a:srgbClr val="002060"/>
                </a:solidFill>
                <a:latin typeface="Garamond" panose="02020404030301010803" pitchFamily="18" charset="0"/>
              </a:rPr>
              <a:t>Ratified</a:t>
            </a:r>
            <a:r>
              <a:rPr lang="en-US" altLang="en-US" sz="2000" dirty="0">
                <a:solidFill>
                  <a:srgbClr val="002060"/>
                </a:solidFill>
                <a:latin typeface="Garamond" panose="02020404030301010803" pitchFamily="18" charset="0"/>
              </a:rPr>
              <a:t> By Board</a:t>
            </a:r>
          </a:p>
          <a:p>
            <a:pPr lvl="1" algn="just"/>
            <a:r>
              <a:rPr lang="en-US" altLang="en-US" sz="2000" dirty="0">
                <a:solidFill>
                  <a:srgbClr val="002060"/>
                </a:solidFill>
                <a:latin typeface="Garamond" panose="02020404030301010803" pitchFamily="18" charset="0"/>
              </a:rPr>
              <a:t>Including “Fundamental Changes to Contracts”</a:t>
            </a:r>
          </a:p>
          <a:p>
            <a:pPr algn="just"/>
            <a:r>
              <a:rPr lang="en-US" altLang="en-US" sz="2000" dirty="0">
                <a:solidFill>
                  <a:srgbClr val="002060"/>
                </a:solidFill>
                <a:latin typeface="Garamond" panose="02020404030301010803" pitchFamily="18" charset="0"/>
              </a:rPr>
              <a:t>Benefit: Vendor Responsible for Knowing Board Approval</a:t>
            </a:r>
          </a:p>
          <a:p>
            <a:pPr lvl="1" indent="-254794" algn="just"/>
            <a:r>
              <a:rPr lang="en-US" altLang="en-US" sz="2000" dirty="0">
                <a:solidFill>
                  <a:srgbClr val="002060"/>
                </a:solidFill>
                <a:latin typeface="Garamond" panose="02020404030301010803" pitchFamily="18" charset="0"/>
              </a:rPr>
              <a:t>“This Contract Is Not Valid or Binding on District”</a:t>
            </a:r>
          </a:p>
          <a:p>
            <a:pPr algn="just"/>
            <a:r>
              <a:rPr lang="en-US" altLang="en-US" sz="2000" dirty="0">
                <a:solidFill>
                  <a:srgbClr val="002060"/>
                </a:solidFill>
                <a:latin typeface="Garamond" panose="02020404030301010803" pitchFamily="18" charset="0"/>
              </a:rPr>
              <a:t>Danger: Other Vendors Challenge Validity</a:t>
            </a:r>
          </a:p>
          <a:p>
            <a:pPr lvl="1" indent="-254794"/>
            <a:r>
              <a:rPr lang="en-US" altLang="en-US" sz="2000" dirty="0">
                <a:solidFill>
                  <a:srgbClr val="002060"/>
                </a:solidFill>
                <a:latin typeface="Garamond" panose="02020404030301010803" pitchFamily="18" charset="0"/>
              </a:rPr>
              <a:t>“District Illegally Entered into Contract”</a:t>
            </a:r>
          </a:p>
          <a:p>
            <a:pPr algn="just"/>
            <a:endParaRPr lang="en-US" altLang="en-US" sz="2100" dirty="0"/>
          </a:p>
        </p:txBody>
      </p:sp>
      <p:sp>
        <p:nvSpPr>
          <p:cNvPr id="2" name="Slide Number Placeholder 1"/>
          <p:cNvSpPr>
            <a:spLocks noGrp="1"/>
          </p:cNvSpPr>
          <p:nvPr>
            <p:ph type="sldNum" sz="quarter" idx="10"/>
          </p:nvPr>
        </p:nvSpPr>
        <p:spPr>
          <a:xfrm>
            <a:off x="13966314" y="5679914"/>
            <a:ext cx="105798" cy="115416"/>
          </a:xfrm>
        </p:spPr>
        <p:txBody>
          <a:bodyPr/>
          <a:lstStyle/>
          <a:p>
            <a:pPr defTabSz="685800">
              <a:defRPr/>
            </a:pPr>
            <a:fld id="{46FEAF80-A74D-4364-BA34-B50B5E06FB00}" type="slidenum">
              <a:rPr lang="en-US">
                <a:solidFill>
                  <a:srgbClr val="12175E"/>
                </a:solidFill>
                <a:cs typeface="Arial"/>
              </a:rPr>
              <a:pPr defTabSz="685800">
                <a:defRPr/>
              </a:pPr>
              <a:t>25</a:t>
            </a:fld>
            <a:endParaRPr lang="en-US" dirty="0">
              <a:solidFill>
                <a:srgbClr val="12175E"/>
              </a:solidFill>
              <a:cs typeface="Arial"/>
            </a:endParaRPr>
          </a:p>
        </p:txBody>
      </p:sp>
    </p:spTree>
    <p:extLst>
      <p:ext uri="{BB962C8B-B14F-4D97-AF65-F5344CB8AC3E}">
        <p14:creationId xmlns:p14="http://schemas.microsoft.com/office/powerpoint/2010/main" val="6493252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7049-E1CF-2088-1864-FA98D247DFA6}"/>
              </a:ext>
            </a:extLst>
          </p:cNvPr>
          <p:cNvSpPr>
            <a:spLocks noGrp="1"/>
          </p:cNvSpPr>
          <p:nvPr>
            <p:ph type="title"/>
          </p:nvPr>
        </p:nvSpPr>
        <p:spPr/>
        <p:txBody>
          <a:bodyPr/>
          <a:lstStyle/>
          <a:p>
            <a:r>
              <a:rPr lang="en-US" dirty="0">
                <a:latin typeface="Garamond" panose="02020404030301010803" pitchFamily="18" charset="0"/>
              </a:rPr>
              <a:t>Key Contract Components to Check For</a:t>
            </a:r>
          </a:p>
        </p:txBody>
      </p:sp>
      <p:sp>
        <p:nvSpPr>
          <p:cNvPr id="3" name="Content Placeholder 2">
            <a:extLst>
              <a:ext uri="{FF2B5EF4-FFF2-40B4-BE49-F238E27FC236}">
                <a16:creationId xmlns:a16="http://schemas.microsoft.com/office/drawing/2014/main" id="{2B864326-F7BC-7EDC-61F7-76786D18C88C}"/>
              </a:ext>
            </a:extLst>
          </p:cNvPr>
          <p:cNvSpPr>
            <a:spLocks noGrp="1"/>
          </p:cNvSpPr>
          <p:nvPr>
            <p:ph idx="1"/>
          </p:nvPr>
        </p:nvSpPr>
        <p:spPr>
          <a:xfrm>
            <a:off x="1947069" y="1295400"/>
            <a:ext cx="8297862" cy="3013472"/>
          </a:xfrm>
        </p:spPr>
        <p:txBody>
          <a:bodyPr>
            <a:noAutofit/>
          </a:bodyPr>
          <a:lstStyle/>
          <a:p>
            <a:pPr lvl="1"/>
            <a:r>
              <a:rPr lang="en-US" sz="1800" dirty="0">
                <a:latin typeface="Garamond" panose="02020404030301010803" pitchFamily="18" charset="0"/>
              </a:rPr>
              <a:t>Business License </a:t>
            </a:r>
          </a:p>
          <a:p>
            <a:pPr lvl="1"/>
            <a:r>
              <a:rPr lang="en-US" sz="1800" dirty="0">
                <a:latin typeface="Garamond" panose="02020404030301010803" pitchFamily="18" charset="0"/>
              </a:rPr>
              <a:t>Scope of Work</a:t>
            </a:r>
          </a:p>
          <a:p>
            <a:pPr lvl="1"/>
            <a:r>
              <a:rPr lang="en-US" sz="1800" dirty="0">
                <a:latin typeface="Garamond" panose="02020404030301010803" pitchFamily="18" charset="0"/>
              </a:rPr>
              <a:t>Deliverables</a:t>
            </a:r>
          </a:p>
          <a:p>
            <a:pPr lvl="1"/>
            <a:r>
              <a:rPr lang="en-US" sz="1800" dirty="0">
                <a:latin typeface="Garamond" panose="02020404030301010803" pitchFamily="18" charset="0"/>
              </a:rPr>
              <a:t>Term of Performance</a:t>
            </a:r>
          </a:p>
          <a:p>
            <a:pPr lvl="1"/>
            <a:r>
              <a:rPr lang="en-US" sz="1800" dirty="0">
                <a:latin typeface="Garamond" panose="02020404030301010803" pitchFamily="18" charset="0"/>
              </a:rPr>
              <a:t>Compensation </a:t>
            </a:r>
          </a:p>
          <a:p>
            <a:pPr lvl="1"/>
            <a:r>
              <a:rPr lang="en-US" sz="1800" dirty="0">
                <a:latin typeface="Garamond" panose="02020404030301010803" pitchFamily="18" charset="0"/>
              </a:rPr>
              <a:t>Indemnification</a:t>
            </a:r>
          </a:p>
          <a:p>
            <a:pPr lvl="1"/>
            <a:r>
              <a:rPr lang="en-US" sz="1800" dirty="0">
                <a:latin typeface="Garamond" panose="02020404030301010803" pitchFamily="18" charset="0"/>
              </a:rPr>
              <a:t>Insurance </a:t>
            </a:r>
          </a:p>
          <a:p>
            <a:pPr lvl="1"/>
            <a:r>
              <a:rPr lang="en-US" sz="1800" dirty="0">
                <a:latin typeface="Garamond" panose="02020404030301010803" pitchFamily="18" charset="0"/>
              </a:rPr>
              <a:t>Dispute Resolution/Default Procedures and Remedies</a:t>
            </a:r>
          </a:p>
          <a:p>
            <a:pPr lvl="1"/>
            <a:r>
              <a:rPr lang="en-US" sz="1800" dirty="0">
                <a:latin typeface="Garamond" panose="02020404030301010803" pitchFamily="18" charset="0"/>
              </a:rPr>
              <a:t>Termination  </a:t>
            </a:r>
          </a:p>
          <a:p>
            <a:pPr marL="342900" lvl="1" indent="0">
              <a:buNone/>
            </a:pPr>
            <a:r>
              <a:rPr lang="en-US" sz="1800" dirty="0"/>
              <a:t> </a:t>
            </a:r>
          </a:p>
        </p:txBody>
      </p:sp>
      <p:sp>
        <p:nvSpPr>
          <p:cNvPr id="4" name="Footer Placeholder 3">
            <a:extLst>
              <a:ext uri="{FF2B5EF4-FFF2-40B4-BE49-F238E27FC236}">
                <a16:creationId xmlns:a16="http://schemas.microsoft.com/office/drawing/2014/main" id="{384C5E58-A64B-1583-E09B-817C02DA49A5}"/>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17A2859B-0E23-C148-9DC1-19187E2E2808}"/>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26</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32743016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BC21-7BB4-AB25-16FB-A61822EEF82F}"/>
              </a:ext>
            </a:extLst>
          </p:cNvPr>
          <p:cNvSpPr>
            <a:spLocks noGrp="1"/>
          </p:cNvSpPr>
          <p:nvPr>
            <p:ph type="title"/>
          </p:nvPr>
        </p:nvSpPr>
        <p:spPr/>
        <p:txBody>
          <a:bodyPr/>
          <a:lstStyle/>
          <a:p>
            <a:r>
              <a:rPr lang="en-US" dirty="0">
                <a:latin typeface="Garamond" panose="02020404030301010803" pitchFamily="18" charset="0"/>
              </a:rPr>
              <a:t>Contract Terms and Their Meanings</a:t>
            </a:r>
          </a:p>
        </p:txBody>
      </p:sp>
      <p:sp>
        <p:nvSpPr>
          <p:cNvPr id="3" name="Content Placeholder 2">
            <a:extLst>
              <a:ext uri="{FF2B5EF4-FFF2-40B4-BE49-F238E27FC236}">
                <a16:creationId xmlns:a16="http://schemas.microsoft.com/office/drawing/2014/main" id="{C14AB340-B00D-AFAF-F51B-BB207A91C54D}"/>
              </a:ext>
            </a:extLst>
          </p:cNvPr>
          <p:cNvSpPr>
            <a:spLocks noGrp="1"/>
          </p:cNvSpPr>
          <p:nvPr>
            <p:ph idx="1"/>
          </p:nvPr>
        </p:nvSpPr>
        <p:spPr>
          <a:xfrm>
            <a:off x="2024063" y="1143001"/>
            <a:ext cx="8297862" cy="3429425"/>
          </a:xfrm>
        </p:spPr>
        <p:txBody>
          <a:bodyPr>
            <a:normAutofit fontScale="25000" lnSpcReduction="20000"/>
          </a:bodyPr>
          <a:lstStyle/>
          <a:p>
            <a:pPr algn="just"/>
            <a:r>
              <a:rPr lang="en-US" sz="7200" dirty="0">
                <a:latin typeface="Garamond" panose="02020404030301010803" pitchFamily="18" charset="0"/>
              </a:rPr>
              <a:t>Business License  -  A  person or entity doing business within a county must have a business license issued by the county, or an incorporated city within the county. A person who conducts business within an incorporated city within the county must have a business license from that city unless they are otherwise exempt.</a:t>
            </a:r>
          </a:p>
          <a:p>
            <a:endParaRPr lang="en-US" sz="7200" dirty="0">
              <a:latin typeface="Garamond" panose="02020404030301010803" pitchFamily="18" charset="0"/>
            </a:endParaRPr>
          </a:p>
          <a:p>
            <a:pPr marL="0" indent="0" algn="just">
              <a:buNone/>
            </a:pPr>
            <a:r>
              <a:rPr lang="en-US" sz="7200" i="1" dirty="0">
                <a:solidFill>
                  <a:srgbClr val="00B050"/>
                </a:solidFill>
                <a:latin typeface="Garamond" panose="02020404030301010803" pitchFamily="18" charset="0"/>
              </a:rPr>
              <a:t>Why do we care whether the vendor has a business license? There is a rebuttable presumption that an individual is an employee unless specific criteria are met that establish an independent contractor relationship between the service provider and the hiring entity. The IRS may impose taxes and penalties for misclassification of employee as independent contractor. A business license is one of several criteria to classify an individual as an independent contactor. Consult your HR Department.</a:t>
            </a:r>
          </a:p>
          <a:p>
            <a:pPr marL="0" indent="0">
              <a:buNone/>
            </a:pPr>
            <a:endParaRPr lang="en-US" sz="7200" dirty="0">
              <a:latin typeface="Garamond" panose="02020404030301010803" pitchFamily="18" charset="0"/>
            </a:endParaRPr>
          </a:p>
          <a:p>
            <a:pPr algn="just"/>
            <a:r>
              <a:rPr lang="en-US" sz="7200" dirty="0">
                <a:latin typeface="Garamond" panose="02020404030301010803" pitchFamily="18" charset="0"/>
              </a:rPr>
              <a:t>Independent Contractor Status – Pursuant to California Labor Code section 2776, the determination of whether the individual is an employee or independent contractor is met if the hiring entity, which in this case would be the District, demonstrates that specific factors enumerated in the statute are satisfied.</a:t>
            </a:r>
          </a:p>
          <a:p>
            <a:endParaRPr lang="en-US" sz="2850" dirty="0"/>
          </a:p>
          <a:p>
            <a:endParaRPr lang="en-US" dirty="0"/>
          </a:p>
          <a:p>
            <a:endParaRPr lang="en-US" dirty="0"/>
          </a:p>
        </p:txBody>
      </p:sp>
      <p:sp>
        <p:nvSpPr>
          <p:cNvPr id="4" name="Footer Placeholder 3">
            <a:extLst>
              <a:ext uri="{FF2B5EF4-FFF2-40B4-BE49-F238E27FC236}">
                <a16:creationId xmlns:a16="http://schemas.microsoft.com/office/drawing/2014/main" id="{9BB253FD-ACEC-5063-CA6B-B11078FF1885}"/>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A29CB787-32E1-1AAB-6DB0-B7105107CAD1}"/>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27</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39859273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0E47-1831-5952-8EA6-3545FE35F4D9}"/>
              </a:ext>
            </a:extLst>
          </p:cNvPr>
          <p:cNvSpPr>
            <a:spLocks noGrp="1"/>
          </p:cNvSpPr>
          <p:nvPr>
            <p:ph type="title"/>
          </p:nvPr>
        </p:nvSpPr>
        <p:spPr/>
        <p:txBody>
          <a:bodyPr/>
          <a:lstStyle/>
          <a:p>
            <a:r>
              <a:rPr lang="en-US" dirty="0">
                <a:latin typeface="Garamond" panose="02020404030301010803" pitchFamily="18" charset="0"/>
              </a:rPr>
              <a:t>Contact Terms and Their Meanings - continued</a:t>
            </a:r>
          </a:p>
        </p:txBody>
      </p:sp>
      <p:sp>
        <p:nvSpPr>
          <p:cNvPr id="3" name="Content Placeholder 2">
            <a:extLst>
              <a:ext uri="{FF2B5EF4-FFF2-40B4-BE49-F238E27FC236}">
                <a16:creationId xmlns:a16="http://schemas.microsoft.com/office/drawing/2014/main" id="{23479E11-B86D-923A-F162-354EE39137F5}"/>
              </a:ext>
            </a:extLst>
          </p:cNvPr>
          <p:cNvSpPr>
            <a:spLocks noGrp="1"/>
          </p:cNvSpPr>
          <p:nvPr>
            <p:ph idx="1"/>
          </p:nvPr>
        </p:nvSpPr>
        <p:spPr>
          <a:xfrm>
            <a:off x="1947069" y="1295400"/>
            <a:ext cx="8297862" cy="3411140"/>
          </a:xfrm>
        </p:spPr>
        <p:txBody>
          <a:bodyPr>
            <a:normAutofit fontScale="92500"/>
          </a:bodyPr>
          <a:lstStyle/>
          <a:p>
            <a:r>
              <a:rPr lang="en-US" sz="1950" dirty="0">
                <a:latin typeface="Garamond" panose="02020404030301010803" pitchFamily="18" charset="0"/>
              </a:rPr>
              <a:t>Scope of Work – Detailed description of the services that the District desires to receive from the vendor.</a:t>
            </a:r>
          </a:p>
          <a:p>
            <a:r>
              <a:rPr lang="en-US" sz="1950" dirty="0">
                <a:latin typeface="Garamond" panose="02020404030301010803" pitchFamily="18" charset="0"/>
              </a:rPr>
              <a:t>Deliverables – Detailed description of the materials, work product, or tangible items that the District desires to receive from the vendor.</a:t>
            </a:r>
          </a:p>
          <a:p>
            <a:r>
              <a:rPr lang="en-US" sz="1950" dirty="0">
                <a:latin typeface="Garamond" panose="02020404030301010803" pitchFamily="18" charset="0"/>
              </a:rPr>
              <a:t>Term of Performance – The timeline to perform the services that the District desires to receive from the vendor.  Note:  Make sure to set milestones or benchmarks that must be met by the vendor to demonstrate progress.  The vendor’s achievement of progress benchmarks should be a precondition of payment on the contract.</a:t>
            </a:r>
          </a:p>
          <a:p>
            <a:r>
              <a:rPr lang="en-US" sz="1950" dirty="0">
                <a:latin typeface="Garamond" panose="02020404030301010803" pitchFamily="18" charset="0"/>
              </a:rPr>
              <a:t>Compensation – What is the amount to be paid under the contract?  </a:t>
            </a:r>
          </a:p>
          <a:p>
            <a:pPr lvl="1"/>
            <a:r>
              <a:rPr lang="en-US" dirty="0">
                <a:latin typeface="Garamond" panose="02020404030301010803" pitchFamily="18" charset="0"/>
              </a:rPr>
              <a:t>Not to exceed amount – The contract price should include all costs, expenses, taxes and insurance</a:t>
            </a:r>
            <a:r>
              <a:rPr lang="en-US" dirty="0"/>
              <a:t>.</a:t>
            </a:r>
          </a:p>
          <a:p>
            <a:pPr marL="342900" lvl="1" indent="0">
              <a:buNone/>
            </a:pPr>
            <a:r>
              <a:rPr lang="en-US" dirty="0"/>
              <a:t> </a:t>
            </a:r>
          </a:p>
          <a:p>
            <a:endParaRPr lang="en-US" dirty="0"/>
          </a:p>
        </p:txBody>
      </p:sp>
      <p:sp>
        <p:nvSpPr>
          <p:cNvPr id="4" name="Footer Placeholder 3">
            <a:extLst>
              <a:ext uri="{FF2B5EF4-FFF2-40B4-BE49-F238E27FC236}">
                <a16:creationId xmlns:a16="http://schemas.microsoft.com/office/drawing/2014/main" id="{16CB85A3-25FA-C2F6-D8A5-4E7679BCA00C}"/>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3A2AC9FC-AB62-5D9E-D959-CFFBFDBB83CE}"/>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28</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2712643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918532" y="1102243"/>
            <a:ext cx="6277919" cy="450020"/>
          </a:xfrm>
        </p:spPr>
        <p:txBody>
          <a:bodyPr>
            <a:normAutofit/>
          </a:bodyPr>
          <a:lstStyle/>
          <a:p>
            <a:r>
              <a:rPr lang="en-US" altLang="en-US" dirty="0">
                <a:latin typeface="Garamond" panose="02020404030301010803" pitchFamily="18" charset="0"/>
              </a:rPr>
              <a:t> Compensation</a:t>
            </a:r>
          </a:p>
        </p:txBody>
      </p:sp>
      <p:sp>
        <p:nvSpPr>
          <p:cNvPr id="100355" name="Content Placeholder 2"/>
          <p:cNvSpPr>
            <a:spLocks noGrp="1"/>
          </p:cNvSpPr>
          <p:nvPr>
            <p:ph idx="1"/>
          </p:nvPr>
        </p:nvSpPr>
        <p:spPr>
          <a:xfrm>
            <a:off x="1918531" y="1796145"/>
            <a:ext cx="8533117" cy="3265713"/>
          </a:xfrm>
        </p:spPr>
        <p:txBody>
          <a:bodyPr>
            <a:normAutofit/>
          </a:bodyPr>
          <a:lstStyle/>
          <a:p>
            <a:pPr marL="0" indent="0">
              <a:buClr>
                <a:srgbClr val="7BC143"/>
              </a:buClr>
              <a:buNone/>
            </a:pPr>
            <a:r>
              <a:rPr lang="en-US" altLang="en-US" sz="2700" b="1" dirty="0">
                <a:solidFill>
                  <a:srgbClr val="FF0000"/>
                </a:solidFill>
                <a:latin typeface="Garamond" panose="02020404030301010803" pitchFamily="18" charset="0"/>
              </a:rPr>
              <a:t>Main Focuses…</a:t>
            </a:r>
          </a:p>
          <a:p>
            <a:pPr marL="342900" indent="-342900">
              <a:buClr>
                <a:srgbClr val="7BC143"/>
              </a:buClr>
              <a:buFontTx/>
              <a:buAutoNum type="arabicPeriod"/>
            </a:pPr>
            <a:r>
              <a:rPr lang="en-US" altLang="en-US" sz="2100" b="1" dirty="0">
                <a:solidFill>
                  <a:srgbClr val="000000"/>
                </a:solidFill>
                <a:latin typeface="Garamond" panose="02020404030301010803" pitchFamily="18" charset="0"/>
              </a:rPr>
              <a:t>Definitive Amount </a:t>
            </a:r>
          </a:p>
          <a:p>
            <a:pPr marL="257175" lvl="1" indent="0">
              <a:buClr>
                <a:srgbClr val="7BC143"/>
              </a:buClr>
              <a:buNone/>
            </a:pPr>
            <a:r>
              <a:rPr lang="en-US" altLang="en-US" dirty="0">
                <a:solidFill>
                  <a:srgbClr val="000000"/>
                </a:solidFill>
                <a:latin typeface="Garamond" panose="02020404030301010803" pitchFamily="18" charset="0"/>
              </a:rPr>
              <a:t>	“Not to Exceed”, “Total Payment for All Services”, etc.</a:t>
            </a:r>
            <a:endParaRPr lang="en-US" altLang="en-US" sz="1800" dirty="0">
              <a:solidFill>
                <a:srgbClr val="000000"/>
              </a:solidFill>
              <a:latin typeface="Garamond" panose="02020404030301010803" pitchFamily="18" charset="0"/>
            </a:endParaRPr>
          </a:p>
          <a:p>
            <a:pPr marL="342900" indent="-342900">
              <a:buClr>
                <a:srgbClr val="7BC143"/>
              </a:buClr>
              <a:buFontTx/>
              <a:buAutoNum type="arabicPeriod"/>
            </a:pPr>
            <a:r>
              <a:rPr lang="en-US" altLang="en-US" sz="2100" b="1" dirty="0">
                <a:solidFill>
                  <a:srgbClr val="000000"/>
                </a:solidFill>
                <a:latin typeface="Garamond" panose="02020404030301010803" pitchFamily="18" charset="0"/>
              </a:rPr>
              <a:t>Reimbursable Defined</a:t>
            </a:r>
          </a:p>
          <a:p>
            <a:pPr marL="0" indent="0">
              <a:buClr>
                <a:srgbClr val="7BC143"/>
              </a:buClr>
              <a:buNone/>
            </a:pPr>
            <a:r>
              <a:rPr lang="en-US" altLang="en-US" dirty="0">
                <a:solidFill>
                  <a:srgbClr val="000000"/>
                </a:solidFill>
                <a:latin typeface="Garamond" panose="02020404030301010803" pitchFamily="18" charset="0"/>
              </a:rPr>
              <a:t>	What constitutes a reimbursable; total payment limit</a:t>
            </a:r>
          </a:p>
          <a:p>
            <a:pPr marL="342900" indent="-342900">
              <a:buClr>
                <a:srgbClr val="7BC143"/>
              </a:buClr>
              <a:buFont typeface="+mj-lt"/>
              <a:buAutoNum type="arabicPeriod" startAt="3"/>
            </a:pPr>
            <a:r>
              <a:rPr lang="en-US" altLang="en-US" sz="2100" b="1" dirty="0">
                <a:solidFill>
                  <a:srgbClr val="000000"/>
                </a:solidFill>
                <a:latin typeface="Garamond" panose="02020404030301010803" pitchFamily="18" charset="0"/>
              </a:rPr>
              <a:t>Additional Costs Subject to Approval </a:t>
            </a:r>
          </a:p>
          <a:p>
            <a:pPr marL="0" indent="0">
              <a:buClr>
                <a:srgbClr val="7BC143"/>
              </a:buClr>
              <a:buNone/>
            </a:pPr>
            <a:r>
              <a:rPr lang="en-US" altLang="en-US" dirty="0">
                <a:solidFill>
                  <a:srgbClr val="000000"/>
                </a:solidFill>
                <a:latin typeface="Garamond" panose="02020404030301010803" pitchFamily="18" charset="0"/>
              </a:rPr>
              <a:t>	Prior written approval required; Board Approval</a:t>
            </a: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29</a:t>
            </a:fld>
            <a:endParaRPr lang="en-US" dirty="0">
              <a:solidFill>
                <a:srgbClr val="12175E"/>
              </a:solidFill>
              <a:cs typeface="Arial"/>
            </a:endParaRPr>
          </a:p>
        </p:txBody>
      </p:sp>
    </p:spTree>
    <p:extLst>
      <p:ext uri="{BB962C8B-B14F-4D97-AF65-F5344CB8AC3E}">
        <p14:creationId xmlns:p14="http://schemas.microsoft.com/office/powerpoint/2010/main" val="28680827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7CC424-D0B0-2762-4926-497ACF267434}"/>
              </a:ext>
            </a:extLst>
          </p:cNvPr>
          <p:cNvSpPr>
            <a:spLocks noGrp="1"/>
          </p:cNvSpPr>
          <p:nvPr>
            <p:ph type="title"/>
          </p:nvPr>
        </p:nvSpPr>
        <p:spPr>
          <a:xfrm>
            <a:off x="1676400" y="111570"/>
            <a:ext cx="8229600" cy="830262"/>
          </a:xfrm>
        </p:spPr>
        <p:txBody>
          <a:bodyPr/>
          <a:lstStyle/>
          <a:p>
            <a:r>
              <a:rPr lang="en-US" sz="3600" b="0" dirty="0">
                <a:cs typeface="Arial" panose="020B0604020202020204" pitchFamily="34" charset="0"/>
              </a:rPr>
              <a:t>What Will Be Discussed</a:t>
            </a:r>
            <a:endParaRPr lang="en-US" dirty="0"/>
          </a:p>
        </p:txBody>
      </p:sp>
      <p:sp>
        <p:nvSpPr>
          <p:cNvPr id="5" name="Content Placeholder 4">
            <a:extLst>
              <a:ext uri="{FF2B5EF4-FFF2-40B4-BE49-F238E27FC236}">
                <a16:creationId xmlns:a16="http://schemas.microsoft.com/office/drawing/2014/main" id="{B0A7091C-548C-9ADE-D40F-C491F486481C}"/>
              </a:ext>
            </a:extLst>
          </p:cNvPr>
          <p:cNvSpPr>
            <a:spLocks noGrp="1"/>
          </p:cNvSpPr>
          <p:nvPr>
            <p:ph idx="1"/>
          </p:nvPr>
        </p:nvSpPr>
        <p:spPr>
          <a:xfrm>
            <a:off x="1993392" y="1752600"/>
            <a:ext cx="8229600" cy="4191000"/>
          </a:xfrm>
        </p:spPr>
        <p:txBody>
          <a:bodyPr/>
          <a:lstStyle/>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Before entering into an agreement</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lvl="1">
              <a:lnSpc>
                <a:spcPct val="107000"/>
              </a:lnSpc>
              <a:spcBef>
                <a:spcPts val="0"/>
              </a:spcBef>
              <a:spcAft>
                <a:spcPts val="0"/>
              </a:spcAft>
              <a:buFont typeface="Times New Roman" panose="02020603050405020304" pitchFamily="18" charset="0"/>
              <a:buChar char="–"/>
              <a:tabLst>
                <a:tab pos="914400" algn="l"/>
              </a:tabLst>
            </a:pPr>
            <a:r>
              <a:rPr lang="en-US" sz="2400" dirty="0">
                <a:solidFill>
                  <a:srgbClr val="0D0D0D"/>
                </a:solidFill>
                <a:ea typeface="Times New Roman" panose="02020603050405020304" pitchFamily="18" charset="0"/>
                <a:cs typeface="Arial" panose="020B0604020202020204" pitchFamily="34" charset="0"/>
              </a:rPr>
              <a:t>Analyzing the risk</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Insurance requirements</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Contract Basics and Key Terms</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Indemnification</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Sample Contract Language </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Recognizing Red Flags in Contracts</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Real Life Examples</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buFont typeface="Times New Roman" panose="02020603050405020304" pitchFamily="18" charset="0"/>
              <a:buChar char="•"/>
              <a:tabLst>
                <a:tab pos="457200" algn="l"/>
              </a:tabLst>
            </a:pPr>
            <a:r>
              <a:rPr lang="en-US" sz="2800" dirty="0">
                <a:solidFill>
                  <a:srgbClr val="0D0D0D"/>
                </a:solidFill>
                <a:cs typeface="Arial" panose="020B0604020202020204" pitchFamily="34" charset="0"/>
              </a:rPr>
              <a:t>A Team Effort: When to Involve Risk and Legal</a:t>
            </a:r>
            <a:endParaRPr lang="en-US" sz="1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93392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903563" y="1196445"/>
            <a:ext cx="6277919" cy="450020"/>
          </a:xfrm>
        </p:spPr>
        <p:txBody>
          <a:bodyPr>
            <a:normAutofit fontScale="90000"/>
          </a:bodyPr>
          <a:lstStyle/>
          <a:p>
            <a:r>
              <a:rPr lang="en-US" altLang="en-US" dirty="0">
                <a:latin typeface="Garamond" panose="02020404030301010803" pitchFamily="18" charset="0"/>
              </a:rPr>
              <a:t>Indemnification – Avoid indemnifying Vendors</a:t>
            </a:r>
          </a:p>
        </p:txBody>
      </p:sp>
      <p:sp>
        <p:nvSpPr>
          <p:cNvPr id="100355" name="Content Placeholder 2"/>
          <p:cNvSpPr>
            <a:spLocks noGrp="1"/>
          </p:cNvSpPr>
          <p:nvPr>
            <p:ph idx="1"/>
          </p:nvPr>
        </p:nvSpPr>
        <p:spPr>
          <a:xfrm>
            <a:off x="2099073" y="1977112"/>
            <a:ext cx="8303588" cy="3124206"/>
          </a:xfrm>
        </p:spPr>
        <p:txBody>
          <a:bodyPr>
            <a:normAutofit/>
          </a:bodyPr>
          <a:lstStyle/>
          <a:p>
            <a:pPr marL="0" indent="0" algn="just">
              <a:buNone/>
            </a:pPr>
            <a:r>
              <a:rPr lang="en-US" altLang="en-US" b="1" dirty="0">
                <a:solidFill>
                  <a:srgbClr val="7BC143"/>
                </a:solidFill>
                <a:latin typeface="Garamond" panose="02020404030301010803" pitchFamily="18" charset="0"/>
              </a:rPr>
              <a:t>Note:  The District should avoid indemnifying vendors because vendors carry insurance to insulate themselves against risk as a cost of doing business, which is built into the contract as overhead.  However, most vendor contractors include indemnification language.</a:t>
            </a:r>
          </a:p>
          <a:p>
            <a:pPr marL="0" indent="0" algn="just">
              <a:buNone/>
            </a:pPr>
            <a:r>
              <a:rPr lang="en-US" altLang="en-US" b="1" dirty="0">
                <a:solidFill>
                  <a:srgbClr val="7BC143"/>
                </a:solidFill>
                <a:latin typeface="Garamond" panose="02020404030301010803" pitchFamily="18" charset="0"/>
              </a:rPr>
              <a:t>Vendor’s Contract says:</a:t>
            </a:r>
          </a:p>
          <a:p>
            <a:pPr marL="0" indent="0" algn="just">
              <a:buNone/>
            </a:pPr>
            <a:r>
              <a:rPr lang="en-US" altLang="en-US" dirty="0">
                <a:solidFill>
                  <a:srgbClr val="12175E"/>
                </a:solidFill>
                <a:latin typeface="Garamond" panose="02020404030301010803" pitchFamily="18" charset="0"/>
              </a:rPr>
              <a:t>“You agree to hold harmless, indemnify and, at Vendor’s request, defend Vendor, its affiliates and their respective officers, directors, agents and employees (collectively, “Vendor Parties”) from and against any and all claims (including liabilities, damages, losses, costs and expenses and reasonable attorneys' fees) arising from this Agreement except to the extent caused by Vendor’s gross negligence or willful misconduct.”</a:t>
            </a:r>
          </a:p>
          <a:p>
            <a:pPr algn="just"/>
            <a:endParaRPr lang="en-US" altLang="en-US" sz="2100" dirty="0">
              <a:solidFill>
                <a:srgbClr val="12175E"/>
              </a:solidFill>
            </a:endParaRP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30</a:t>
            </a:fld>
            <a:endParaRPr lang="en-US" dirty="0">
              <a:solidFill>
                <a:srgbClr val="12175E"/>
              </a:solidFill>
              <a:cs typeface="Arial"/>
            </a:endParaRPr>
          </a:p>
        </p:txBody>
      </p:sp>
    </p:spTree>
    <p:extLst>
      <p:ext uri="{BB962C8B-B14F-4D97-AF65-F5344CB8AC3E}">
        <p14:creationId xmlns:p14="http://schemas.microsoft.com/office/powerpoint/2010/main" val="31733865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2015142" y="1119192"/>
            <a:ext cx="6277919" cy="450020"/>
          </a:xfrm>
        </p:spPr>
        <p:txBody>
          <a:bodyPr>
            <a:normAutofit/>
          </a:bodyPr>
          <a:lstStyle/>
          <a:p>
            <a:r>
              <a:rPr lang="en-US" altLang="en-US" dirty="0">
                <a:latin typeface="Garamond" panose="02020404030301010803" pitchFamily="18" charset="0"/>
              </a:rPr>
              <a:t>Limitations on Liability</a:t>
            </a:r>
          </a:p>
        </p:txBody>
      </p:sp>
      <p:sp>
        <p:nvSpPr>
          <p:cNvPr id="100355" name="Content Placeholder 2"/>
          <p:cNvSpPr>
            <a:spLocks noGrp="1"/>
          </p:cNvSpPr>
          <p:nvPr>
            <p:ph idx="1"/>
          </p:nvPr>
        </p:nvSpPr>
        <p:spPr>
          <a:xfrm>
            <a:off x="2072762" y="1877786"/>
            <a:ext cx="7815548" cy="3102428"/>
          </a:xfrm>
        </p:spPr>
        <p:txBody>
          <a:bodyPr>
            <a:noAutofit/>
          </a:bodyPr>
          <a:lstStyle/>
          <a:p>
            <a:pPr marL="0" lvl="1" indent="0">
              <a:buNone/>
            </a:pPr>
            <a:r>
              <a:rPr lang="en-US" altLang="en-US" sz="1800" b="1" dirty="0">
                <a:solidFill>
                  <a:srgbClr val="7BC143"/>
                </a:solidFill>
                <a:latin typeface="Garamond" panose="02020404030301010803" pitchFamily="18" charset="0"/>
              </a:rPr>
              <a:t>Vendor’s Contract says:</a:t>
            </a:r>
            <a:endParaRPr lang="en-US" altLang="en-US" sz="1800" b="1" dirty="0">
              <a:solidFill>
                <a:srgbClr val="002060"/>
              </a:solidFill>
              <a:latin typeface="Garamond" panose="02020404030301010803" pitchFamily="18" charset="0"/>
            </a:endParaRPr>
          </a:p>
          <a:p>
            <a:pPr marL="0" lvl="1" indent="0" algn="just">
              <a:buNone/>
            </a:pPr>
            <a:r>
              <a:rPr lang="en-US" altLang="en-US" sz="1800" dirty="0">
                <a:solidFill>
                  <a:srgbClr val="002060"/>
                </a:solidFill>
                <a:latin typeface="Garamond" panose="02020404030301010803" pitchFamily="18" charset="0"/>
              </a:rPr>
              <a:t>“Under no circumstances shall Vendor be liable to any person for any loss of profits, loss of use of equipment, loss or corruption of data or indirect, incidental, special, exemplary or consequential damages, or for any payment related to or as a result of such losses or damages arising out of or otherwise related to this Agreement.  Vendor’s cumulative liability to the other party or to any person shall in no event exceed an amount equal to the total payment received by Vendor for the prior two months of services provided under this Agreement.”</a:t>
            </a:r>
          </a:p>
          <a:p>
            <a:pPr algn="just"/>
            <a:endParaRPr lang="en-US" altLang="en-US" sz="2100" dirty="0">
              <a:solidFill>
                <a:srgbClr val="12175E"/>
              </a:solidFill>
            </a:endParaRP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31</a:t>
            </a:fld>
            <a:endParaRPr lang="en-US" dirty="0">
              <a:solidFill>
                <a:srgbClr val="12175E"/>
              </a:solidFill>
              <a:cs typeface="Arial"/>
            </a:endParaRPr>
          </a:p>
        </p:txBody>
      </p:sp>
    </p:spTree>
    <p:extLst>
      <p:ext uri="{BB962C8B-B14F-4D97-AF65-F5344CB8AC3E}">
        <p14:creationId xmlns:p14="http://schemas.microsoft.com/office/powerpoint/2010/main" val="279972485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9644-80F8-3794-1F00-25D725B06A65}"/>
              </a:ext>
            </a:extLst>
          </p:cNvPr>
          <p:cNvSpPr>
            <a:spLocks noGrp="1"/>
          </p:cNvSpPr>
          <p:nvPr>
            <p:ph type="title"/>
          </p:nvPr>
        </p:nvSpPr>
        <p:spPr/>
        <p:txBody>
          <a:bodyPr/>
          <a:lstStyle/>
          <a:p>
            <a:r>
              <a:rPr lang="en-US" dirty="0">
                <a:latin typeface="Garamond" panose="02020404030301010803" pitchFamily="18" charset="0"/>
              </a:rPr>
              <a:t>Insurance</a:t>
            </a:r>
            <a:r>
              <a:rPr lang="en-US" dirty="0"/>
              <a:t> </a:t>
            </a:r>
          </a:p>
        </p:txBody>
      </p:sp>
      <p:sp>
        <p:nvSpPr>
          <p:cNvPr id="3" name="Content Placeholder 2">
            <a:extLst>
              <a:ext uri="{FF2B5EF4-FFF2-40B4-BE49-F238E27FC236}">
                <a16:creationId xmlns:a16="http://schemas.microsoft.com/office/drawing/2014/main" id="{2747B9F3-93FA-F004-E55C-CE99ADAEC0D7}"/>
              </a:ext>
            </a:extLst>
          </p:cNvPr>
          <p:cNvSpPr>
            <a:spLocks noGrp="1"/>
          </p:cNvSpPr>
          <p:nvPr>
            <p:ph idx="1"/>
          </p:nvPr>
        </p:nvSpPr>
        <p:spPr>
          <a:xfrm>
            <a:off x="1947069" y="1295400"/>
            <a:ext cx="8297862" cy="3013472"/>
          </a:xfrm>
        </p:spPr>
        <p:txBody>
          <a:bodyPr>
            <a:normAutofit/>
          </a:bodyPr>
          <a:lstStyle/>
          <a:p>
            <a:pPr algn="just"/>
            <a:r>
              <a:rPr lang="en-US" dirty="0">
                <a:latin typeface="Garamond" panose="02020404030301010803" pitchFamily="18" charset="0"/>
              </a:rPr>
              <a:t>General liability covers a lot of common issues that you might run into, particularly if you work on client properties or interact with customers on a day-to-day basis. Basically, this essential insurance policy covers bodily damage, property damage, and even reputational damage that were caused by your business.</a:t>
            </a:r>
          </a:p>
          <a:p>
            <a:pPr algn="just"/>
            <a:r>
              <a:rPr lang="en-US" dirty="0">
                <a:latin typeface="Garamond" panose="02020404030301010803" pitchFamily="18" charset="0"/>
              </a:rPr>
              <a:t>Worker’s Compensation Insurance – California law requires that employers, including those in the construction industry, carry workers' compensation insurance, even if they have only one employee. The insurance exists for employees who get hurt or sick because of work. </a:t>
            </a:r>
          </a:p>
          <a:p>
            <a:endParaRPr lang="en-US" dirty="0"/>
          </a:p>
        </p:txBody>
      </p:sp>
      <p:sp>
        <p:nvSpPr>
          <p:cNvPr id="4" name="Footer Placeholder 3">
            <a:extLst>
              <a:ext uri="{FF2B5EF4-FFF2-40B4-BE49-F238E27FC236}">
                <a16:creationId xmlns:a16="http://schemas.microsoft.com/office/drawing/2014/main" id="{311A526E-F288-0876-DC14-EFB8465AC10F}"/>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DE67AA5F-9F94-AFFD-5411-2BF3584046CA}"/>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32</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25085999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855939" y="1203556"/>
            <a:ext cx="6277919" cy="450020"/>
          </a:xfrm>
        </p:spPr>
        <p:txBody>
          <a:bodyPr>
            <a:normAutofit/>
          </a:bodyPr>
          <a:lstStyle/>
          <a:p>
            <a:r>
              <a:rPr lang="en-US" altLang="en-US" dirty="0">
                <a:latin typeface="Garamond" panose="02020404030301010803" pitchFamily="18" charset="0"/>
              </a:rPr>
              <a:t>Insurance</a:t>
            </a:r>
          </a:p>
        </p:txBody>
      </p:sp>
      <p:sp>
        <p:nvSpPr>
          <p:cNvPr id="100355" name="Content Placeholder 2"/>
          <p:cNvSpPr>
            <a:spLocks noGrp="1"/>
          </p:cNvSpPr>
          <p:nvPr>
            <p:ph idx="1"/>
          </p:nvPr>
        </p:nvSpPr>
        <p:spPr>
          <a:xfrm>
            <a:off x="1913559" y="1994809"/>
            <a:ext cx="8133956" cy="3135085"/>
          </a:xfrm>
        </p:spPr>
        <p:txBody>
          <a:bodyPr>
            <a:normAutofit/>
          </a:bodyPr>
          <a:lstStyle/>
          <a:p>
            <a:pPr marL="0" indent="0">
              <a:buClr>
                <a:srgbClr val="7BC143"/>
              </a:buClr>
              <a:buNone/>
            </a:pPr>
            <a:r>
              <a:rPr lang="en-US" altLang="en-US" sz="2700" b="1" dirty="0">
                <a:solidFill>
                  <a:srgbClr val="FF0000"/>
                </a:solidFill>
                <a:latin typeface="Garamond" panose="02020404030301010803" pitchFamily="18" charset="0"/>
              </a:rPr>
              <a:t>Main Focuses…</a:t>
            </a:r>
          </a:p>
          <a:p>
            <a:pPr marL="342900" indent="-342900">
              <a:buClr>
                <a:srgbClr val="7BC143"/>
              </a:buClr>
              <a:buFontTx/>
              <a:buAutoNum type="arabicPeriod"/>
            </a:pPr>
            <a:r>
              <a:rPr lang="en-US" altLang="en-US" sz="2100" b="1" dirty="0">
                <a:solidFill>
                  <a:srgbClr val="000000"/>
                </a:solidFill>
                <a:latin typeface="Garamond" panose="02020404030301010803" pitchFamily="18" charset="0"/>
              </a:rPr>
              <a:t>Risk Management Team Review </a:t>
            </a:r>
          </a:p>
          <a:p>
            <a:pPr marL="257175" lvl="1" indent="0">
              <a:buClr>
                <a:srgbClr val="7BC143"/>
              </a:buClr>
              <a:buNone/>
            </a:pPr>
            <a:r>
              <a:rPr lang="en-US" altLang="en-US" dirty="0">
                <a:solidFill>
                  <a:srgbClr val="000000"/>
                </a:solidFill>
                <a:latin typeface="Garamond" panose="02020404030301010803" pitchFamily="18" charset="0"/>
              </a:rPr>
              <a:t>	</a:t>
            </a:r>
            <a:r>
              <a:rPr lang="en-US" altLang="en-US" sz="1800" dirty="0">
                <a:solidFill>
                  <a:srgbClr val="000000"/>
                </a:solidFill>
                <a:latin typeface="Garamond" panose="02020404030301010803" pitchFamily="18" charset="0"/>
              </a:rPr>
              <a:t>Requirements Depend on Project and District Coverage</a:t>
            </a:r>
          </a:p>
          <a:p>
            <a:pPr marL="342900" indent="-342900">
              <a:buClr>
                <a:srgbClr val="7BC143"/>
              </a:buClr>
              <a:buFontTx/>
              <a:buAutoNum type="arabicPeriod"/>
            </a:pPr>
            <a:r>
              <a:rPr lang="en-US" altLang="en-US" sz="2100" b="1" dirty="0">
                <a:solidFill>
                  <a:srgbClr val="000000"/>
                </a:solidFill>
                <a:latin typeface="Garamond" panose="02020404030301010803" pitchFamily="18" charset="0"/>
              </a:rPr>
              <a:t>District Named As Additional Insured</a:t>
            </a:r>
          </a:p>
          <a:p>
            <a:pPr marL="0" indent="0">
              <a:buClr>
                <a:srgbClr val="7BC143"/>
              </a:buClr>
              <a:buNone/>
            </a:pPr>
            <a:r>
              <a:rPr lang="en-US" altLang="en-US" dirty="0">
                <a:solidFill>
                  <a:srgbClr val="000000"/>
                </a:solidFill>
                <a:latin typeface="Garamond" panose="02020404030301010803" pitchFamily="18" charset="0"/>
              </a:rPr>
              <a:t>	District is Protected</a:t>
            </a:r>
          </a:p>
          <a:p>
            <a:pPr marL="342900" indent="-342900">
              <a:buClr>
                <a:srgbClr val="7BC143"/>
              </a:buClr>
              <a:buFont typeface="+mj-lt"/>
              <a:buAutoNum type="arabicPeriod" startAt="3"/>
            </a:pPr>
            <a:r>
              <a:rPr lang="en-US" altLang="en-US" sz="2100" b="1" dirty="0">
                <a:solidFill>
                  <a:srgbClr val="000000"/>
                </a:solidFill>
                <a:latin typeface="Garamond" panose="02020404030301010803" pitchFamily="18" charset="0"/>
              </a:rPr>
              <a:t>No Indemnity Limit</a:t>
            </a:r>
          </a:p>
          <a:p>
            <a:pPr marL="685800" indent="-685800">
              <a:buClr>
                <a:srgbClr val="7BC143"/>
              </a:buClr>
              <a:buNone/>
            </a:pPr>
            <a:r>
              <a:rPr lang="en-US" altLang="en-US" dirty="0">
                <a:solidFill>
                  <a:srgbClr val="000000"/>
                </a:solidFill>
                <a:latin typeface="Garamond" panose="02020404030301010803" pitchFamily="18" charset="0"/>
              </a:rPr>
              <a:t>	Vendor Must Honor Indemnification Requirement Even if Cost Above Insurance Coverage</a:t>
            </a: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33</a:t>
            </a:fld>
            <a:endParaRPr lang="en-US" dirty="0">
              <a:solidFill>
                <a:srgbClr val="12175E"/>
              </a:solidFill>
              <a:cs typeface="Arial"/>
            </a:endParaRPr>
          </a:p>
        </p:txBody>
      </p:sp>
    </p:spTree>
    <p:extLst>
      <p:ext uri="{BB962C8B-B14F-4D97-AF65-F5344CB8AC3E}">
        <p14:creationId xmlns:p14="http://schemas.microsoft.com/office/powerpoint/2010/main" val="31104322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3032957" y="1106946"/>
            <a:ext cx="6277919" cy="450020"/>
          </a:xfrm>
        </p:spPr>
        <p:txBody>
          <a:bodyPr>
            <a:normAutofit/>
          </a:bodyPr>
          <a:lstStyle/>
          <a:p>
            <a:r>
              <a:rPr lang="en-US" altLang="en-US" dirty="0">
                <a:latin typeface="Garamond" panose="02020404030301010803" pitchFamily="18" charset="0"/>
              </a:rPr>
              <a:t>7. Termination Rights </a:t>
            </a:r>
          </a:p>
        </p:txBody>
      </p:sp>
      <p:sp>
        <p:nvSpPr>
          <p:cNvPr id="100355" name="Content Placeholder 2"/>
          <p:cNvSpPr>
            <a:spLocks noGrp="1"/>
          </p:cNvSpPr>
          <p:nvPr>
            <p:ph idx="1"/>
          </p:nvPr>
        </p:nvSpPr>
        <p:spPr>
          <a:xfrm>
            <a:off x="2061074" y="1840506"/>
            <a:ext cx="7267985" cy="3839409"/>
          </a:xfrm>
        </p:spPr>
        <p:txBody>
          <a:bodyPr>
            <a:normAutofit/>
          </a:bodyPr>
          <a:lstStyle/>
          <a:p>
            <a:pPr algn="just"/>
            <a:r>
              <a:rPr lang="en-US" altLang="en-US" b="1" dirty="0">
                <a:solidFill>
                  <a:srgbClr val="002060"/>
                </a:solidFill>
                <a:latin typeface="Garamond" panose="02020404030301010803" pitchFamily="18" charset="0"/>
              </a:rPr>
              <a:t>1) Termination For Cause</a:t>
            </a:r>
          </a:p>
          <a:p>
            <a:pPr lvl="1" algn="just"/>
            <a:r>
              <a:rPr lang="en-US" altLang="en-US" sz="1650" dirty="0">
                <a:solidFill>
                  <a:srgbClr val="002060"/>
                </a:solidFill>
                <a:latin typeface="Garamond" panose="02020404030301010803" pitchFamily="18" charset="0"/>
              </a:rPr>
              <a:t>If Vendor Breaches The Contract</a:t>
            </a:r>
          </a:p>
          <a:p>
            <a:pPr lvl="1" algn="just"/>
            <a:r>
              <a:rPr lang="en-US" altLang="en-US" sz="1650" dirty="0">
                <a:solidFill>
                  <a:srgbClr val="002060"/>
                </a:solidFill>
                <a:latin typeface="Garamond" panose="02020404030301010803" pitchFamily="18" charset="0"/>
              </a:rPr>
              <a:t>If Vendor Provides Substandard Services</a:t>
            </a:r>
          </a:p>
          <a:p>
            <a:pPr lvl="1" algn="just"/>
            <a:r>
              <a:rPr lang="en-US" altLang="en-US" sz="1650" dirty="0">
                <a:solidFill>
                  <a:srgbClr val="002060"/>
                </a:solidFill>
                <a:latin typeface="Garamond" panose="02020404030301010803" pitchFamily="18" charset="0"/>
              </a:rPr>
              <a:t>District Can Terminate Agreement And Deduct ALL Costs Associated With Termination</a:t>
            </a:r>
          </a:p>
          <a:p>
            <a:pPr algn="just"/>
            <a:r>
              <a:rPr lang="en-US" altLang="en-US" b="1" dirty="0">
                <a:solidFill>
                  <a:srgbClr val="002060"/>
                </a:solidFill>
                <a:latin typeface="Garamond" panose="02020404030301010803" pitchFamily="18" charset="0"/>
              </a:rPr>
              <a:t>2) Termination For Convenience</a:t>
            </a:r>
          </a:p>
          <a:p>
            <a:pPr lvl="1" indent="-254794" algn="just"/>
            <a:r>
              <a:rPr lang="en-US" altLang="en-US" sz="1650" dirty="0">
                <a:solidFill>
                  <a:srgbClr val="002060"/>
                </a:solidFill>
                <a:latin typeface="Garamond" panose="02020404030301010803" pitchFamily="18" charset="0"/>
              </a:rPr>
              <a:t>District Can Terminate At Any Time Without Cause</a:t>
            </a:r>
          </a:p>
          <a:p>
            <a:pPr lvl="1" indent="-254794" algn="just"/>
            <a:r>
              <a:rPr lang="en-US" altLang="en-US" sz="1650" dirty="0">
                <a:solidFill>
                  <a:srgbClr val="002060"/>
                </a:solidFill>
                <a:latin typeface="Garamond" panose="02020404030301010803" pitchFamily="18" charset="0"/>
              </a:rPr>
              <a:t>Include “Termination Fee” Such As 10% Of Remaining Contract</a:t>
            </a:r>
          </a:p>
          <a:p>
            <a:pPr lvl="1" indent="-254794" algn="just"/>
            <a:r>
              <a:rPr lang="en-US" altLang="en-US" sz="1650" dirty="0">
                <a:solidFill>
                  <a:srgbClr val="002060"/>
                </a:solidFill>
                <a:latin typeface="Garamond" panose="02020404030301010803" pitchFamily="18" charset="0"/>
              </a:rPr>
              <a:t>Avoid Granting Vendor Right To Terminate For Convenience </a:t>
            </a:r>
          </a:p>
          <a:p>
            <a:pPr marL="173831" lvl="1" indent="0" algn="just">
              <a:buNone/>
            </a:pPr>
            <a:r>
              <a:rPr lang="en-US" altLang="en-US" sz="1800" b="1" i="1" dirty="0">
                <a:solidFill>
                  <a:srgbClr val="00B050"/>
                </a:solidFill>
                <a:latin typeface="Garamond" panose="02020404030301010803" pitchFamily="18" charset="0"/>
                <a:ea typeface="+mn-ea"/>
                <a:cs typeface="+mn-cs"/>
              </a:rPr>
              <a:t>3) The contract should expressly state that the District’s contract remedies shall survive termination of the contract.</a:t>
            </a:r>
          </a:p>
          <a:p>
            <a:pPr marL="173831" lvl="1" indent="0" algn="just">
              <a:buNone/>
            </a:pPr>
            <a:endParaRPr lang="en-US" altLang="en-US" sz="1650" dirty="0">
              <a:solidFill>
                <a:srgbClr val="002060"/>
              </a:solidFill>
            </a:endParaRPr>
          </a:p>
          <a:p>
            <a:pPr algn="just"/>
            <a:endParaRPr lang="en-US" altLang="en-US" sz="2100" dirty="0"/>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34</a:t>
            </a:fld>
            <a:endParaRPr lang="en-US" dirty="0">
              <a:solidFill>
                <a:srgbClr val="12175E"/>
              </a:solidFill>
              <a:cs typeface="Arial"/>
            </a:endParaRPr>
          </a:p>
        </p:txBody>
      </p:sp>
      <p:sp>
        <p:nvSpPr>
          <p:cNvPr id="5" name="Rectangle 4"/>
          <p:cNvSpPr>
            <a:spLocks noChangeArrowheads="1"/>
          </p:cNvSpPr>
          <p:nvPr/>
        </p:nvSpPr>
        <p:spPr bwMode="auto">
          <a:xfrm>
            <a:off x="2965848" y="1594949"/>
            <a:ext cx="6238875" cy="113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35000"/>
              </a:spcBef>
              <a:buClr>
                <a:schemeClr val="accent1"/>
              </a:buClr>
              <a:buChar char="•"/>
              <a:defRPr sz="2400">
                <a:solidFill>
                  <a:schemeClr val="tx1"/>
                </a:solidFill>
                <a:latin typeface="Arial"/>
              </a:defRPr>
            </a:lvl1pPr>
            <a:lvl2pPr marL="742950" indent="-285750" algn="l">
              <a:spcBef>
                <a:spcPct val="35000"/>
              </a:spcBef>
              <a:buChar char="–"/>
              <a:defRPr sz="2000">
                <a:solidFill>
                  <a:schemeClr val="tx1"/>
                </a:solidFill>
                <a:latin typeface="Arial"/>
              </a:defRPr>
            </a:lvl2pPr>
            <a:lvl3pPr marL="1143000" indent="-228600" algn="l">
              <a:spcBef>
                <a:spcPct val="35000"/>
              </a:spcBef>
              <a:buChar char="•"/>
              <a:defRPr>
                <a:solidFill>
                  <a:schemeClr val="tx1"/>
                </a:solidFill>
                <a:latin typeface="Arial"/>
              </a:defRPr>
            </a:lvl3pPr>
            <a:lvl4pPr marL="1600200" indent="-228600" algn="l">
              <a:spcBef>
                <a:spcPct val="35000"/>
              </a:spcBef>
              <a:buChar char="–"/>
              <a:defRPr sz="1600">
                <a:solidFill>
                  <a:schemeClr val="tx1"/>
                </a:solidFill>
                <a:latin typeface="Arial"/>
              </a:defRPr>
            </a:lvl4pPr>
            <a:lvl5pPr marL="2057400" indent="-228600" algn="l">
              <a:spcBef>
                <a:spcPct val="35000"/>
              </a:spcBef>
              <a:buChar char="»"/>
              <a:defRPr sz="1400">
                <a:solidFill>
                  <a:schemeClr val="tx1"/>
                </a:solidFill>
                <a:latin typeface="Arial"/>
              </a:defRPr>
            </a:lvl5pPr>
            <a:lvl6pPr marL="2514600" indent="-228600" fontAlgn="base">
              <a:spcBef>
                <a:spcPct val="35000"/>
              </a:spcBef>
              <a:spcAft>
                <a:spcPct val="0"/>
              </a:spcAft>
              <a:buChar char="»"/>
              <a:defRPr sz="1400">
                <a:solidFill>
                  <a:schemeClr val="tx1"/>
                </a:solidFill>
                <a:latin typeface="Arial"/>
              </a:defRPr>
            </a:lvl6pPr>
            <a:lvl7pPr marL="2971800" indent="-228600" fontAlgn="base">
              <a:spcBef>
                <a:spcPct val="35000"/>
              </a:spcBef>
              <a:spcAft>
                <a:spcPct val="0"/>
              </a:spcAft>
              <a:buChar char="»"/>
              <a:defRPr sz="1400">
                <a:solidFill>
                  <a:schemeClr val="tx1"/>
                </a:solidFill>
                <a:latin typeface="Arial"/>
              </a:defRPr>
            </a:lvl7pPr>
            <a:lvl8pPr marL="3429000" indent="-228600" fontAlgn="base">
              <a:spcBef>
                <a:spcPct val="35000"/>
              </a:spcBef>
              <a:spcAft>
                <a:spcPct val="0"/>
              </a:spcAft>
              <a:buChar char="»"/>
              <a:defRPr sz="1400">
                <a:solidFill>
                  <a:schemeClr val="tx1"/>
                </a:solidFill>
                <a:latin typeface="Arial"/>
              </a:defRPr>
            </a:lvl8pPr>
            <a:lvl9pPr marL="3886200" indent="-228600" fontAlgn="base">
              <a:spcBef>
                <a:spcPct val="35000"/>
              </a:spcBef>
              <a:spcAft>
                <a:spcPct val="0"/>
              </a:spcAft>
              <a:buChar char="»"/>
              <a:defRPr sz="1400">
                <a:solidFill>
                  <a:schemeClr val="tx1"/>
                </a:solidFill>
                <a:latin typeface="Arial"/>
              </a:defRPr>
            </a:lvl9pPr>
          </a:lstStyle>
          <a:p>
            <a:pPr algn="ctr" defTabSz="685800">
              <a:spcBef>
                <a:spcPct val="0"/>
              </a:spcBef>
              <a:buClrTx/>
              <a:buNone/>
            </a:pPr>
            <a:endParaRPr lang="en-US" altLang="en-US" sz="1800" baseline="-25000" dirty="0">
              <a:solidFill>
                <a:srgbClr val="000000"/>
              </a:solidFill>
              <a:cs typeface="Arial"/>
            </a:endParaRPr>
          </a:p>
        </p:txBody>
      </p:sp>
    </p:spTree>
    <p:extLst>
      <p:ext uri="{BB962C8B-B14F-4D97-AF65-F5344CB8AC3E}">
        <p14:creationId xmlns:p14="http://schemas.microsoft.com/office/powerpoint/2010/main" val="15719723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3043842" y="1128717"/>
            <a:ext cx="6277919" cy="450020"/>
          </a:xfrm>
        </p:spPr>
        <p:txBody>
          <a:bodyPr>
            <a:normAutofit/>
          </a:bodyPr>
          <a:lstStyle/>
          <a:p>
            <a:r>
              <a:rPr lang="en-US" altLang="en-US" dirty="0">
                <a:latin typeface="Garamond" panose="02020404030301010803" pitchFamily="18" charset="0"/>
              </a:rPr>
              <a:t>14.  Governing Law and Venue</a:t>
            </a:r>
          </a:p>
        </p:txBody>
      </p:sp>
      <p:sp>
        <p:nvSpPr>
          <p:cNvPr id="100355" name="Content Placeholder 2"/>
          <p:cNvSpPr>
            <a:spLocks noGrp="1"/>
          </p:cNvSpPr>
          <p:nvPr>
            <p:ph idx="1"/>
          </p:nvPr>
        </p:nvSpPr>
        <p:spPr>
          <a:xfrm>
            <a:off x="2124076" y="1716817"/>
            <a:ext cx="7504235" cy="2984870"/>
          </a:xfrm>
        </p:spPr>
        <p:txBody>
          <a:bodyPr>
            <a:normAutofit/>
          </a:bodyPr>
          <a:lstStyle/>
          <a:p>
            <a:pPr marL="0" indent="0">
              <a:buNone/>
            </a:pPr>
            <a:r>
              <a:rPr lang="en-US" altLang="en-US" dirty="0">
                <a:solidFill>
                  <a:srgbClr val="12175E"/>
                </a:solidFill>
                <a:latin typeface="Garamond" panose="02020404030301010803" pitchFamily="18" charset="0"/>
              </a:rPr>
              <a:t>What is “venue”? </a:t>
            </a:r>
          </a:p>
          <a:p>
            <a:pPr marL="0" indent="0">
              <a:buNone/>
            </a:pPr>
            <a:r>
              <a:rPr lang="en-US" altLang="en-US" dirty="0">
                <a:solidFill>
                  <a:srgbClr val="12175E"/>
                </a:solidFill>
                <a:latin typeface="Garamond" panose="02020404030301010803" pitchFamily="18" charset="0"/>
              </a:rPr>
              <a:t>It is the geographical location, i.e. city, county and state which may exercise jurisdiction over the parties and their dispute, and is where a lawsuit may be brought.  Jurisdiction means the Court which may decide a parties’ dispute, and render a judgment or decision which is legally binding and enforceable on them. </a:t>
            </a:r>
          </a:p>
          <a:p>
            <a:pPr marL="0" indent="0">
              <a:buNone/>
            </a:pPr>
            <a:endParaRPr lang="en-US" altLang="en-US" dirty="0">
              <a:solidFill>
                <a:srgbClr val="12175E"/>
              </a:solidFill>
              <a:latin typeface="Garamond" panose="02020404030301010803" pitchFamily="18" charset="0"/>
            </a:endParaRPr>
          </a:p>
          <a:p>
            <a:pPr marL="0" indent="0">
              <a:buNone/>
            </a:pPr>
            <a:r>
              <a:rPr lang="en-US" altLang="en-US" i="1" dirty="0">
                <a:solidFill>
                  <a:schemeClr val="accent6"/>
                </a:solidFill>
                <a:latin typeface="Garamond" panose="02020404030301010803" pitchFamily="18" charset="0"/>
              </a:rPr>
              <a:t>Note – Require that the venue for the contract be in California, in the county where your community college district is located to avoid potential exposure to unfavorable interpretation of your contract by a foreign state, and legal fees to litigate in a different state. </a:t>
            </a:r>
          </a:p>
          <a:p>
            <a:pPr marL="0" indent="0">
              <a:buNone/>
            </a:pPr>
            <a:endParaRPr lang="en-US" altLang="en-US" dirty="0">
              <a:solidFill>
                <a:srgbClr val="12175E"/>
              </a:solidFill>
            </a:endParaRPr>
          </a:p>
          <a:p>
            <a:pPr marL="0" indent="0">
              <a:buNone/>
            </a:pPr>
            <a:endParaRPr lang="en-US" altLang="en-US" dirty="0">
              <a:solidFill>
                <a:srgbClr val="12175E"/>
              </a:solidFill>
            </a:endParaRP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35</a:t>
            </a:fld>
            <a:endParaRPr lang="en-US" dirty="0">
              <a:solidFill>
                <a:srgbClr val="12175E"/>
              </a:solidFill>
              <a:cs typeface="Arial"/>
            </a:endParaRPr>
          </a:p>
        </p:txBody>
      </p:sp>
    </p:spTree>
    <p:extLst>
      <p:ext uri="{BB962C8B-B14F-4D97-AF65-F5344CB8AC3E}">
        <p14:creationId xmlns:p14="http://schemas.microsoft.com/office/powerpoint/2010/main" val="15814193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3043842" y="1117831"/>
            <a:ext cx="6277919" cy="675800"/>
          </a:xfrm>
        </p:spPr>
        <p:txBody>
          <a:bodyPr>
            <a:noAutofit/>
          </a:bodyPr>
          <a:lstStyle/>
          <a:p>
            <a:r>
              <a:rPr lang="en-US" altLang="en-US" sz="2800" dirty="0">
                <a:latin typeface="Garamond" panose="02020404030301010803" pitchFamily="18" charset="0"/>
              </a:rPr>
              <a:t>Important Details – Vendor Employee Management</a:t>
            </a:r>
          </a:p>
        </p:txBody>
      </p:sp>
      <p:sp>
        <p:nvSpPr>
          <p:cNvPr id="100355" name="Content Placeholder 2"/>
          <p:cNvSpPr>
            <a:spLocks noGrp="1"/>
          </p:cNvSpPr>
          <p:nvPr>
            <p:ph idx="1"/>
          </p:nvPr>
        </p:nvSpPr>
        <p:spPr>
          <a:xfrm>
            <a:off x="3042048" y="2130879"/>
            <a:ext cx="6162675" cy="3189514"/>
          </a:xfrm>
        </p:spPr>
        <p:txBody>
          <a:bodyPr>
            <a:normAutofit lnSpcReduction="10000"/>
          </a:bodyPr>
          <a:lstStyle/>
          <a:p>
            <a:pPr marL="0" indent="0">
              <a:buNone/>
            </a:pPr>
            <a:r>
              <a:rPr lang="en-US" altLang="en-US" dirty="0">
                <a:solidFill>
                  <a:schemeClr val="accent6"/>
                </a:solidFill>
                <a:latin typeface="Garamond" panose="02020404030301010803" pitchFamily="18" charset="0"/>
              </a:rPr>
              <a:t>Note:  Avoid potential liability for the Vendor’s workforce management. Require the following contract terms be included in the agreement :</a:t>
            </a:r>
          </a:p>
          <a:p>
            <a:pPr marL="0" indent="0">
              <a:buNone/>
            </a:pPr>
            <a:endParaRPr lang="en-US" altLang="en-US" dirty="0">
              <a:solidFill>
                <a:srgbClr val="12175E"/>
              </a:solidFill>
              <a:latin typeface="Garamond" panose="02020404030301010803" pitchFamily="18" charset="0"/>
            </a:endParaRPr>
          </a:p>
          <a:p>
            <a:pPr marL="342900" indent="-342900">
              <a:buFont typeface="+mj-lt"/>
              <a:buAutoNum type="arabicPeriod"/>
            </a:pPr>
            <a:r>
              <a:rPr lang="en-US" altLang="en-US" dirty="0">
                <a:solidFill>
                  <a:srgbClr val="12175E"/>
                </a:solidFill>
                <a:latin typeface="Garamond" panose="02020404030301010803" pitchFamily="18" charset="0"/>
              </a:rPr>
              <a:t>Vendor Is Responsible for Paying All Wages</a:t>
            </a:r>
          </a:p>
          <a:p>
            <a:pPr marL="342900" indent="-342900">
              <a:buAutoNum type="arabicPeriod"/>
            </a:pPr>
            <a:r>
              <a:rPr lang="en-US" altLang="en-US" dirty="0">
                <a:solidFill>
                  <a:srgbClr val="12175E"/>
                </a:solidFill>
                <a:latin typeface="Garamond" panose="02020404030301010803" pitchFamily="18" charset="0"/>
              </a:rPr>
              <a:t>Vendor Employees Are Not Employees of the District</a:t>
            </a:r>
          </a:p>
          <a:p>
            <a:pPr marL="342900" indent="-342900">
              <a:buAutoNum type="arabicPeriod"/>
            </a:pPr>
            <a:r>
              <a:rPr lang="en-US" altLang="en-US" dirty="0">
                <a:solidFill>
                  <a:srgbClr val="12175E"/>
                </a:solidFill>
                <a:latin typeface="Garamond" panose="02020404030301010803" pitchFamily="18" charset="0"/>
              </a:rPr>
              <a:t>Employees Must Comply with District Safety Procedures</a:t>
            </a:r>
          </a:p>
          <a:p>
            <a:pPr marL="342900" indent="-342900">
              <a:buAutoNum type="arabicPeriod"/>
            </a:pPr>
            <a:r>
              <a:rPr lang="en-US" altLang="en-US" dirty="0">
                <a:solidFill>
                  <a:srgbClr val="12175E"/>
                </a:solidFill>
                <a:latin typeface="Garamond" panose="02020404030301010803" pitchFamily="18" charset="0"/>
              </a:rPr>
              <a:t>Background Checks If Necessary</a:t>
            </a:r>
          </a:p>
          <a:p>
            <a:pPr marL="342900" indent="-342900">
              <a:buAutoNum type="arabicPeriod"/>
            </a:pPr>
            <a:r>
              <a:rPr lang="en-US" altLang="en-US" dirty="0">
                <a:solidFill>
                  <a:srgbClr val="12175E"/>
                </a:solidFill>
                <a:latin typeface="Garamond" panose="02020404030301010803" pitchFamily="18" charset="0"/>
              </a:rPr>
              <a:t>District Has Right to Demand Removal and Replacement of Any Employee for Any Reason</a:t>
            </a:r>
          </a:p>
          <a:p>
            <a:pPr marL="342900" indent="-342900">
              <a:buAutoNum type="arabicPeriod"/>
            </a:pPr>
            <a:endParaRPr lang="en-US" altLang="en-US" dirty="0">
              <a:solidFill>
                <a:srgbClr val="12175E"/>
              </a:solidFill>
            </a:endParaRPr>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36</a:t>
            </a:fld>
            <a:endParaRPr lang="en-US" dirty="0">
              <a:solidFill>
                <a:srgbClr val="12175E"/>
              </a:solidFill>
              <a:cs typeface="Arial"/>
            </a:endParaRPr>
          </a:p>
        </p:txBody>
      </p:sp>
    </p:spTree>
    <p:extLst>
      <p:ext uri="{BB962C8B-B14F-4D97-AF65-F5344CB8AC3E}">
        <p14:creationId xmlns:p14="http://schemas.microsoft.com/office/powerpoint/2010/main" val="5710131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000752" y="1085851"/>
            <a:ext cx="6382734" cy="457201"/>
          </a:xfrm>
        </p:spPr>
        <p:txBody>
          <a:bodyPr>
            <a:noAutofit/>
          </a:bodyPr>
          <a:lstStyle/>
          <a:p>
            <a:r>
              <a:rPr lang="en-US" altLang="en-US" dirty="0">
                <a:latin typeface="Garamond" panose="02020404030301010803" pitchFamily="18" charset="0"/>
              </a:rPr>
              <a:t>The Checklist </a:t>
            </a:r>
          </a:p>
        </p:txBody>
      </p:sp>
      <p:sp>
        <p:nvSpPr>
          <p:cNvPr id="98307" name="Content Placeholder 2"/>
          <p:cNvSpPr>
            <a:spLocks noGrp="1"/>
          </p:cNvSpPr>
          <p:nvPr>
            <p:ph idx="1"/>
          </p:nvPr>
        </p:nvSpPr>
        <p:spPr>
          <a:xfrm>
            <a:off x="2961022" y="1730668"/>
            <a:ext cx="3119438" cy="3578840"/>
          </a:xfrm>
        </p:spPr>
        <p:txBody>
          <a:bodyPr/>
          <a:lstStyle/>
          <a:p>
            <a:pPr marL="385763" indent="-342900">
              <a:buAutoNum type="arabicPeriod"/>
            </a:pPr>
            <a:r>
              <a:rPr lang="en-US" altLang="en-US" sz="2100" dirty="0">
                <a:solidFill>
                  <a:srgbClr val="002060"/>
                </a:solidFill>
                <a:latin typeface="Garamond" panose="02020404030301010803" pitchFamily="18" charset="0"/>
              </a:rPr>
              <a:t>Procurement Method</a:t>
            </a:r>
          </a:p>
          <a:p>
            <a:pPr marL="385763" indent="-342900">
              <a:buAutoNum type="arabicPeriod"/>
            </a:pPr>
            <a:r>
              <a:rPr lang="en-US" altLang="en-US" sz="2100" dirty="0">
                <a:solidFill>
                  <a:srgbClr val="002060"/>
                </a:solidFill>
                <a:latin typeface="Garamond" panose="02020404030301010803" pitchFamily="18" charset="0"/>
              </a:rPr>
              <a:t>Approved by Board</a:t>
            </a:r>
          </a:p>
          <a:p>
            <a:pPr marL="385763" indent="-342900">
              <a:buAutoNum type="arabicPeriod"/>
            </a:pPr>
            <a:r>
              <a:rPr lang="en-US" altLang="en-US" sz="2100" dirty="0">
                <a:solidFill>
                  <a:srgbClr val="002060"/>
                </a:solidFill>
                <a:latin typeface="Garamond" panose="02020404030301010803" pitchFamily="18" charset="0"/>
              </a:rPr>
              <a:t>Describe Services</a:t>
            </a:r>
          </a:p>
          <a:p>
            <a:pPr marL="385763" indent="-342900">
              <a:buAutoNum type="arabicPeriod"/>
            </a:pPr>
            <a:r>
              <a:rPr lang="en-US" altLang="en-US" sz="2100" dirty="0">
                <a:solidFill>
                  <a:srgbClr val="002060"/>
                </a:solidFill>
                <a:latin typeface="Garamond" panose="02020404030301010803" pitchFamily="18" charset="0"/>
              </a:rPr>
              <a:t>Term / Timeline</a:t>
            </a:r>
          </a:p>
          <a:p>
            <a:pPr marL="385763" indent="-342900">
              <a:buAutoNum type="arabicPeriod"/>
            </a:pPr>
            <a:r>
              <a:rPr lang="en-US" altLang="en-US" sz="2100" dirty="0">
                <a:solidFill>
                  <a:srgbClr val="002060"/>
                </a:solidFill>
                <a:latin typeface="Garamond" panose="02020404030301010803" pitchFamily="18" charset="0"/>
              </a:rPr>
              <a:t>Indemnity Provisions</a:t>
            </a:r>
          </a:p>
          <a:p>
            <a:pPr marL="385763" indent="-342900">
              <a:buAutoNum type="arabicPeriod"/>
            </a:pPr>
            <a:r>
              <a:rPr lang="en-US" altLang="en-US" sz="2100" dirty="0">
                <a:solidFill>
                  <a:srgbClr val="002060"/>
                </a:solidFill>
                <a:latin typeface="Garamond" panose="02020404030301010803" pitchFamily="18" charset="0"/>
              </a:rPr>
              <a:t>Limitation on Liability</a:t>
            </a:r>
          </a:p>
          <a:p>
            <a:pPr marL="385763" indent="-342900">
              <a:buAutoNum type="arabicPeriod"/>
            </a:pPr>
            <a:r>
              <a:rPr lang="en-US" altLang="en-US" sz="2100" dirty="0">
                <a:solidFill>
                  <a:srgbClr val="002060"/>
                </a:solidFill>
                <a:latin typeface="Garamond" panose="02020404030301010803" pitchFamily="18" charset="0"/>
              </a:rPr>
              <a:t>Termination Rights</a:t>
            </a:r>
          </a:p>
          <a:p>
            <a:pPr marL="385763" indent="-342900">
              <a:buAutoNum type="arabicPeriod"/>
            </a:pPr>
            <a:r>
              <a:rPr lang="en-US" altLang="en-US" sz="2100" dirty="0">
                <a:solidFill>
                  <a:srgbClr val="002060"/>
                </a:solidFill>
                <a:latin typeface="Garamond" panose="02020404030301010803" pitchFamily="18" charset="0"/>
              </a:rPr>
              <a:t>Insurance Obligations</a:t>
            </a:r>
          </a:p>
          <a:p>
            <a:pPr marL="42863" indent="0">
              <a:buNone/>
            </a:pPr>
            <a:endParaRPr lang="en-US" altLang="en-US" dirty="0">
              <a:solidFill>
                <a:srgbClr val="002060"/>
              </a:solidFill>
            </a:endParaRPr>
          </a:p>
          <a:p>
            <a:pPr marL="385763" indent="-342900">
              <a:buAutoNum type="arabicPeriod"/>
            </a:pPr>
            <a:endParaRPr lang="en-US" altLang="en-US" dirty="0">
              <a:solidFill>
                <a:srgbClr val="002060"/>
              </a:solidFill>
            </a:endParaRPr>
          </a:p>
          <a:p>
            <a:endParaRPr lang="en-US" altLang="en-US" sz="2100" dirty="0"/>
          </a:p>
          <a:p>
            <a:endParaRPr lang="en-US" altLang="en-US" sz="2100" dirty="0"/>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37</a:t>
            </a:fld>
            <a:endParaRPr lang="en-US" dirty="0">
              <a:solidFill>
                <a:srgbClr val="12175E"/>
              </a:solidFill>
              <a:cs typeface="Arial"/>
            </a:endParaRPr>
          </a:p>
        </p:txBody>
      </p:sp>
      <p:sp>
        <p:nvSpPr>
          <p:cNvPr id="5" name="Rectangle 4"/>
          <p:cNvSpPr>
            <a:spLocks noChangeArrowheads="1"/>
          </p:cNvSpPr>
          <p:nvPr/>
        </p:nvSpPr>
        <p:spPr bwMode="auto">
          <a:xfrm>
            <a:off x="2961024" y="1617559"/>
            <a:ext cx="6238875" cy="113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35000"/>
              </a:spcBef>
              <a:buClr>
                <a:schemeClr val="accent1"/>
              </a:buClr>
              <a:buChar char="•"/>
              <a:defRPr sz="2400">
                <a:solidFill>
                  <a:schemeClr val="tx1"/>
                </a:solidFill>
                <a:latin typeface="Arial"/>
              </a:defRPr>
            </a:lvl1pPr>
            <a:lvl2pPr marL="742950" indent="-285750" algn="l">
              <a:spcBef>
                <a:spcPct val="35000"/>
              </a:spcBef>
              <a:buChar char="–"/>
              <a:defRPr sz="2000">
                <a:solidFill>
                  <a:schemeClr val="tx1"/>
                </a:solidFill>
                <a:latin typeface="Arial"/>
              </a:defRPr>
            </a:lvl2pPr>
            <a:lvl3pPr marL="1143000" indent="-228600" algn="l">
              <a:spcBef>
                <a:spcPct val="35000"/>
              </a:spcBef>
              <a:buChar char="•"/>
              <a:defRPr>
                <a:solidFill>
                  <a:schemeClr val="tx1"/>
                </a:solidFill>
                <a:latin typeface="Arial"/>
              </a:defRPr>
            </a:lvl3pPr>
            <a:lvl4pPr marL="1600200" indent="-228600" algn="l">
              <a:spcBef>
                <a:spcPct val="35000"/>
              </a:spcBef>
              <a:buChar char="–"/>
              <a:defRPr sz="1600">
                <a:solidFill>
                  <a:schemeClr val="tx1"/>
                </a:solidFill>
                <a:latin typeface="Arial"/>
              </a:defRPr>
            </a:lvl4pPr>
            <a:lvl5pPr marL="2057400" indent="-228600" algn="l">
              <a:spcBef>
                <a:spcPct val="35000"/>
              </a:spcBef>
              <a:buChar char="»"/>
              <a:defRPr sz="1400">
                <a:solidFill>
                  <a:schemeClr val="tx1"/>
                </a:solidFill>
                <a:latin typeface="Arial"/>
              </a:defRPr>
            </a:lvl5pPr>
            <a:lvl6pPr marL="2514600" indent="-228600" fontAlgn="base">
              <a:spcBef>
                <a:spcPct val="35000"/>
              </a:spcBef>
              <a:spcAft>
                <a:spcPct val="0"/>
              </a:spcAft>
              <a:buChar char="»"/>
              <a:defRPr sz="1400">
                <a:solidFill>
                  <a:schemeClr val="tx1"/>
                </a:solidFill>
                <a:latin typeface="Arial"/>
              </a:defRPr>
            </a:lvl6pPr>
            <a:lvl7pPr marL="2971800" indent="-228600" fontAlgn="base">
              <a:spcBef>
                <a:spcPct val="35000"/>
              </a:spcBef>
              <a:spcAft>
                <a:spcPct val="0"/>
              </a:spcAft>
              <a:buChar char="»"/>
              <a:defRPr sz="1400">
                <a:solidFill>
                  <a:schemeClr val="tx1"/>
                </a:solidFill>
                <a:latin typeface="Arial"/>
              </a:defRPr>
            </a:lvl7pPr>
            <a:lvl8pPr marL="3429000" indent="-228600" fontAlgn="base">
              <a:spcBef>
                <a:spcPct val="35000"/>
              </a:spcBef>
              <a:spcAft>
                <a:spcPct val="0"/>
              </a:spcAft>
              <a:buChar char="»"/>
              <a:defRPr sz="1400">
                <a:solidFill>
                  <a:schemeClr val="tx1"/>
                </a:solidFill>
                <a:latin typeface="Arial"/>
              </a:defRPr>
            </a:lvl8pPr>
            <a:lvl9pPr marL="3886200" indent="-228600" fontAlgn="base">
              <a:spcBef>
                <a:spcPct val="35000"/>
              </a:spcBef>
              <a:spcAft>
                <a:spcPct val="0"/>
              </a:spcAft>
              <a:buChar char="»"/>
              <a:defRPr sz="1400">
                <a:solidFill>
                  <a:schemeClr val="tx1"/>
                </a:solidFill>
                <a:latin typeface="Arial"/>
              </a:defRPr>
            </a:lvl9pPr>
          </a:lstStyle>
          <a:p>
            <a:pPr algn="ctr" defTabSz="685800">
              <a:spcBef>
                <a:spcPct val="0"/>
              </a:spcBef>
              <a:buClrTx/>
              <a:buNone/>
            </a:pPr>
            <a:endParaRPr lang="en-US" altLang="en-US" sz="1800" baseline="-25000" dirty="0">
              <a:solidFill>
                <a:srgbClr val="000000"/>
              </a:solidFill>
              <a:cs typeface="Arial"/>
            </a:endParaRPr>
          </a:p>
        </p:txBody>
      </p:sp>
      <p:sp>
        <p:nvSpPr>
          <p:cNvPr id="6" name="Content Placeholder 2"/>
          <p:cNvSpPr txBox="1"/>
          <p:nvPr/>
        </p:nvSpPr>
        <p:spPr bwMode="auto">
          <a:xfrm>
            <a:off x="5965373" y="1729468"/>
            <a:ext cx="3559628" cy="370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28600" indent="-228600" algn="l" rtl="0" eaLnBrk="1" fontAlgn="base" hangingPunct="1">
              <a:spcBef>
                <a:spcPct val="35000"/>
              </a:spcBef>
              <a:spcAft>
                <a:spcPct val="0"/>
              </a:spcAft>
              <a:buClr>
                <a:schemeClr val="accent1"/>
              </a:buClr>
              <a:buChar char="•"/>
              <a:defRPr sz="2400">
                <a:solidFill>
                  <a:schemeClr val="tx1"/>
                </a:solidFill>
                <a:latin typeface="+mn-lt"/>
                <a:ea typeface="+mn-ea"/>
                <a:cs typeface="+mn-cs"/>
              </a:defRPr>
            </a:lvl1pPr>
            <a:lvl2pPr marL="571500" indent="-228600" algn="l" rtl="0" eaLnBrk="1" fontAlgn="base" hangingPunct="1">
              <a:spcBef>
                <a:spcPct val="35000"/>
              </a:spcBef>
              <a:spcAft>
                <a:spcPct val="0"/>
              </a:spcAft>
              <a:buChar char="–"/>
              <a:defRPr sz="2000">
                <a:solidFill>
                  <a:schemeClr val="tx1"/>
                </a:solidFill>
                <a:latin typeface="+mn-lt"/>
              </a:defRPr>
            </a:lvl2pPr>
            <a:lvl3pPr marL="914400" indent="-228600" algn="l" rtl="0" eaLnBrk="1" fontAlgn="base" hangingPunct="1">
              <a:spcBef>
                <a:spcPct val="35000"/>
              </a:spcBef>
              <a:spcAft>
                <a:spcPct val="0"/>
              </a:spcAft>
              <a:buChar char="•"/>
              <a:defRPr>
                <a:solidFill>
                  <a:schemeClr val="tx1"/>
                </a:solidFill>
                <a:latin typeface="+mn-lt"/>
              </a:defRPr>
            </a:lvl3pPr>
            <a:lvl4pPr marL="1257300" indent="-228600" algn="l" rtl="0" eaLnBrk="1" fontAlgn="base" hangingPunct="1">
              <a:spcBef>
                <a:spcPct val="35000"/>
              </a:spcBef>
              <a:spcAft>
                <a:spcPct val="0"/>
              </a:spcAft>
              <a:buChar char="–"/>
              <a:defRPr sz="1600">
                <a:solidFill>
                  <a:schemeClr val="tx1"/>
                </a:solidFill>
                <a:latin typeface="+mn-lt"/>
              </a:defRPr>
            </a:lvl4pPr>
            <a:lvl5pPr marL="1600200" indent="-228600" algn="l" rtl="0" eaLnBrk="1" fontAlgn="base" hangingPunct="1">
              <a:spcBef>
                <a:spcPct val="35000"/>
              </a:spcBef>
              <a:spcAft>
                <a:spcPct val="0"/>
              </a:spcAft>
              <a:buChar char="»"/>
              <a:defRPr sz="1400">
                <a:solidFill>
                  <a:schemeClr val="tx1"/>
                </a:solidFill>
                <a:latin typeface="+mn-lt"/>
              </a:defRPr>
            </a:lvl5pPr>
            <a:lvl6pPr marL="2057400" indent="-228600" algn="l" rtl="0" eaLnBrk="1" fontAlgn="base" hangingPunct="1">
              <a:spcBef>
                <a:spcPct val="35000"/>
              </a:spcBef>
              <a:spcAft>
                <a:spcPct val="0"/>
              </a:spcAft>
              <a:buChar char="»"/>
              <a:defRPr sz="1400">
                <a:solidFill>
                  <a:schemeClr val="tx1"/>
                </a:solidFill>
                <a:latin typeface="+mn-lt"/>
              </a:defRPr>
            </a:lvl6pPr>
            <a:lvl7pPr marL="2514600" indent="-228600" algn="l" rtl="0" eaLnBrk="1" fontAlgn="base" hangingPunct="1">
              <a:spcBef>
                <a:spcPct val="35000"/>
              </a:spcBef>
              <a:spcAft>
                <a:spcPct val="0"/>
              </a:spcAft>
              <a:buChar char="»"/>
              <a:defRPr sz="1400">
                <a:solidFill>
                  <a:schemeClr val="tx1"/>
                </a:solidFill>
                <a:latin typeface="+mn-lt"/>
              </a:defRPr>
            </a:lvl7pPr>
            <a:lvl8pPr marL="2971800" indent="-228600" algn="l" rtl="0" eaLnBrk="1" fontAlgn="base" hangingPunct="1">
              <a:spcBef>
                <a:spcPct val="35000"/>
              </a:spcBef>
              <a:spcAft>
                <a:spcPct val="0"/>
              </a:spcAft>
              <a:buChar char="»"/>
              <a:defRPr sz="1400">
                <a:solidFill>
                  <a:schemeClr val="tx1"/>
                </a:solidFill>
                <a:latin typeface="+mn-lt"/>
              </a:defRPr>
            </a:lvl8pPr>
            <a:lvl9pPr marL="3429000" indent="-228600" algn="l" rtl="0" eaLnBrk="1" fontAlgn="base" hangingPunct="1">
              <a:spcBef>
                <a:spcPct val="35000"/>
              </a:spcBef>
              <a:spcAft>
                <a:spcPct val="0"/>
              </a:spcAft>
              <a:buChar char="»"/>
              <a:defRPr sz="1400">
                <a:solidFill>
                  <a:schemeClr val="tx1"/>
                </a:solidFill>
                <a:latin typeface="+mn-lt"/>
              </a:defRPr>
            </a:lvl9pPr>
          </a:lstStyle>
          <a:p>
            <a:pPr marL="385763" indent="-34171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Employment Management</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Warranties</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Fees</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Associated Documents</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Data Management</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Governing Law</a:t>
            </a:r>
          </a:p>
          <a:p>
            <a:pPr marL="385763" indent="-342900" defTabSz="685800">
              <a:buClr>
                <a:srgbClr val="7BC143"/>
              </a:buClr>
              <a:buFont typeface="+mj-lt"/>
              <a:buAutoNum type="arabicPeriod" startAt="9"/>
            </a:pPr>
            <a:r>
              <a:rPr lang="en-US" altLang="en-US" sz="2100" kern="0" dirty="0">
                <a:solidFill>
                  <a:srgbClr val="002060"/>
                </a:solidFill>
                <a:latin typeface="Garamond" panose="02020404030301010803" pitchFamily="18" charset="0"/>
                <a:cs typeface="Arial"/>
              </a:rPr>
              <a:t> Final Review</a:t>
            </a:r>
          </a:p>
          <a:p>
            <a:pPr marL="42863" indent="0" defTabSz="685800">
              <a:buClr>
                <a:srgbClr val="7BC143"/>
              </a:buClr>
              <a:buNone/>
            </a:pPr>
            <a:endParaRPr lang="en-US" altLang="en-US" sz="1800" kern="0" dirty="0">
              <a:solidFill>
                <a:srgbClr val="002060"/>
              </a:solidFill>
              <a:latin typeface="Arial"/>
              <a:cs typeface="Arial"/>
            </a:endParaRPr>
          </a:p>
          <a:p>
            <a:pPr marL="385763" indent="-342900" defTabSz="685800">
              <a:buClr>
                <a:srgbClr val="7BC143"/>
              </a:buClr>
              <a:buFontTx/>
              <a:buAutoNum type="arabicPeriod" startAt="10"/>
            </a:pPr>
            <a:endParaRPr lang="en-US" altLang="en-US" sz="1800" kern="0" dirty="0">
              <a:solidFill>
                <a:srgbClr val="002060"/>
              </a:solidFill>
              <a:latin typeface="Arial"/>
              <a:cs typeface="Arial"/>
            </a:endParaRPr>
          </a:p>
          <a:p>
            <a:pPr marL="171450" indent="-171450" defTabSz="685800">
              <a:buClr>
                <a:srgbClr val="7BC143"/>
              </a:buClr>
            </a:pPr>
            <a:endParaRPr lang="en-US" altLang="en-US" sz="2100" kern="0" baseline="-25000" dirty="0">
              <a:solidFill>
                <a:srgbClr val="000000"/>
              </a:solidFill>
              <a:latin typeface="Arial"/>
              <a:cs typeface="Arial"/>
            </a:endParaRPr>
          </a:p>
          <a:p>
            <a:pPr marL="171450" indent="-171450" defTabSz="685800">
              <a:buClr>
                <a:srgbClr val="7BC143"/>
              </a:buClr>
            </a:pPr>
            <a:endParaRPr lang="en-US" altLang="en-US" sz="2100" kern="0" baseline="-25000" dirty="0">
              <a:solidFill>
                <a:srgbClr val="000000"/>
              </a:solidFill>
              <a:latin typeface="Arial"/>
              <a:cs typeface="Arial"/>
            </a:endParaRPr>
          </a:p>
        </p:txBody>
      </p:sp>
    </p:spTree>
    <p:extLst>
      <p:ext uri="{BB962C8B-B14F-4D97-AF65-F5344CB8AC3E}">
        <p14:creationId xmlns:p14="http://schemas.microsoft.com/office/powerpoint/2010/main" val="17423535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82EE-D8EA-7115-45FE-11AB8925AF3D}"/>
              </a:ext>
            </a:extLst>
          </p:cNvPr>
          <p:cNvSpPr>
            <a:spLocks noGrp="1"/>
          </p:cNvSpPr>
          <p:nvPr>
            <p:ph type="title"/>
          </p:nvPr>
        </p:nvSpPr>
        <p:spPr>
          <a:xfrm>
            <a:off x="1828121" y="1106606"/>
            <a:ext cx="8297862" cy="749549"/>
          </a:xfrm>
        </p:spPr>
        <p:txBody>
          <a:bodyPr>
            <a:normAutofit fontScale="90000"/>
          </a:bodyPr>
          <a:lstStyle/>
          <a:p>
            <a:r>
              <a:rPr lang="en-US" dirty="0">
                <a:latin typeface="Garamond" panose="02020404030301010803" pitchFamily="18" charset="0"/>
              </a:rPr>
              <a:t>District Contract Language to Attached to Vendor Proposal  – Streamlined Samples </a:t>
            </a:r>
          </a:p>
        </p:txBody>
      </p:sp>
      <p:sp>
        <p:nvSpPr>
          <p:cNvPr id="3" name="Content Placeholder 2">
            <a:extLst>
              <a:ext uri="{FF2B5EF4-FFF2-40B4-BE49-F238E27FC236}">
                <a16:creationId xmlns:a16="http://schemas.microsoft.com/office/drawing/2014/main" id="{09A0BF61-E58C-B403-CAFD-DFAEF2C7C716}"/>
              </a:ext>
            </a:extLst>
          </p:cNvPr>
          <p:cNvSpPr>
            <a:spLocks noGrp="1"/>
          </p:cNvSpPr>
          <p:nvPr>
            <p:ph idx="1"/>
          </p:nvPr>
        </p:nvSpPr>
        <p:spPr>
          <a:xfrm>
            <a:off x="1947069" y="1922264"/>
            <a:ext cx="8297862" cy="4078486"/>
          </a:xfrm>
        </p:spPr>
        <p:txBody>
          <a:bodyPr>
            <a:normAutofit fontScale="25000" lnSpcReduction="20000"/>
          </a:bodyPr>
          <a:lstStyle/>
          <a:p>
            <a:pPr marL="0" indent="0" algn="just">
              <a:buNone/>
            </a:pPr>
            <a:r>
              <a:rPr lang="en-US" sz="5400" dirty="0">
                <a:latin typeface="Garamond" panose="02020404030301010803" pitchFamily="18" charset="0"/>
              </a:rPr>
              <a:t>1. Entire Contract: This CONTRACT, when accepted by the Vendor either in writing or other commencement of performance hereunder, contains the entire CONTRACT between the parties with respect to the matters herein, and there are no restrictions, promises, warranties or undertakings other than those set forth herein or referred to herein.  The term Vendor includes contractors and consultants; the term “District” refers to ___________College District. </a:t>
            </a:r>
          </a:p>
          <a:p>
            <a:pPr marL="0" indent="0" algn="just">
              <a:buNone/>
            </a:pPr>
            <a:r>
              <a:rPr lang="en-US" sz="5400" dirty="0">
                <a:latin typeface="Garamond" panose="02020404030301010803" pitchFamily="18" charset="0"/>
              </a:rPr>
              <a:t>Except as otherwise provided in subsection 2.1 below, the entire CONTRACT consists of a) District’s solicitation/request for bids or proposals, together with plans and specifications, if any, b) Vendors bid or proposal, if any, c) the Purchase Order, and d) these terms and conditions. Except for any section or subsection marked “WAIVED”, each provision of the terms and conditions applies to the CONTRACT.</a:t>
            </a:r>
          </a:p>
          <a:p>
            <a:pPr marL="0" indent="0" algn="just">
              <a:buNone/>
            </a:pPr>
            <a:r>
              <a:rPr lang="en-US" sz="5400" dirty="0">
                <a:latin typeface="Garamond" panose="02020404030301010803" pitchFamily="18" charset="0"/>
              </a:rPr>
              <a:t>2. Amendments: This CONTRACT may be modified or amended upon mutual agreement, in writing, between District and Vendor.</a:t>
            </a:r>
          </a:p>
          <a:p>
            <a:pPr marL="0" indent="0" algn="just">
              <a:buNone/>
            </a:pPr>
            <a:r>
              <a:rPr lang="en-US" sz="5400" dirty="0">
                <a:latin typeface="Garamond" panose="02020404030301010803" pitchFamily="18" charset="0"/>
              </a:rPr>
              <a:t>2.1 Any other terms, conditions, or limitations suggested by Vendor shall not form a part of this CONTRACT, unless accepted in writing by District. In no event, shall an e-mail, voice-mail or electronic communication of any type be construed as a writing for purposes of obligating the District.</a:t>
            </a:r>
          </a:p>
          <a:p>
            <a:pPr marL="0" indent="0" algn="just">
              <a:buNone/>
            </a:pPr>
            <a:r>
              <a:rPr lang="en-US" sz="5400" dirty="0">
                <a:latin typeface="Garamond" panose="02020404030301010803" pitchFamily="18" charset="0"/>
              </a:rPr>
              <a:t>3. Governing Law and Venue and Attorney Fees: This CONTRACT has been negotiated and executed in the State of California and shall be governed by and construed under the laws of the State of California, including, but not limited to, the Public Contract Code, Education Code, Government Code, and Labor Code. Any action or proceeding for dispute resolution arising out of this CONTRACT shall be brought and tried in the County of ________, State of California, and the prevailing party shall be entitled to reasonable attorney fees.</a:t>
            </a:r>
            <a:r>
              <a:rPr lang="en-US" sz="5400" dirty="0"/>
              <a:t>	</a:t>
            </a:r>
            <a:endParaRPr lang="en-US" dirty="0"/>
          </a:p>
        </p:txBody>
      </p:sp>
      <p:sp>
        <p:nvSpPr>
          <p:cNvPr id="4" name="Footer Placeholder 3">
            <a:extLst>
              <a:ext uri="{FF2B5EF4-FFF2-40B4-BE49-F238E27FC236}">
                <a16:creationId xmlns:a16="http://schemas.microsoft.com/office/drawing/2014/main" id="{DF86113E-EA17-020A-6661-05F481BFB518}"/>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82043B89-AB15-E2E6-2A69-89423366187F}"/>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38</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21818487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D6979-D11D-79C4-030B-5B8D9A4958E5}"/>
              </a:ext>
            </a:extLst>
          </p:cNvPr>
          <p:cNvSpPr>
            <a:spLocks noGrp="1"/>
          </p:cNvSpPr>
          <p:nvPr>
            <p:ph idx="1"/>
          </p:nvPr>
        </p:nvSpPr>
        <p:spPr>
          <a:xfrm>
            <a:off x="2152650" y="1260440"/>
            <a:ext cx="7886700" cy="4045836"/>
          </a:xfrm>
        </p:spPr>
        <p:txBody>
          <a:bodyPr>
            <a:normAutofit fontScale="85000" lnSpcReduction="20000"/>
          </a:bodyPr>
          <a:lstStyle/>
          <a:p>
            <a:pPr marL="0" indent="0">
              <a:buNone/>
            </a:pPr>
            <a:r>
              <a:rPr lang="en-US" dirty="0">
                <a:latin typeface="Garamond" panose="02020404030301010803" pitchFamily="18" charset="0"/>
              </a:rPr>
              <a:t>Performance: Vendor shall perform services in accordance with the schedule in CONTRACT with the number of days meaning calendar days, unless otherwise stated. No partial performance shall be accepted. </a:t>
            </a:r>
          </a:p>
          <a:p>
            <a:pPr marL="0" indent="0">
              <a:buNone/>
            </a:pPr>
            <a:r>
              <a:rPr lang="en-US" dirty="0">
                <a:latin typeface="Garamond" panose="02020404030301010803" pitchFamily="18" charset="0"/>
              </a:rPr>
              <a:t>5. Acceptance/Payment: Unless otherwise agreed to in writing by District, acceptance shall not be deemed complete unless in writing and until all the goods or services have actually been received, inspected, and tested to the satisfaction of District, and payment shall be made in arrears after satisfactory acceptance. District reserves the right to reject any good or service which does not comply with the specifications and/or terms of this CONTRACT.</a:t>
            </a:r>
          </a:p>
          <a:p>
            <a:pPr marL="0" indent="0">
              <a:buNone/>
            </a:pPr>
            <a:r>
              <a:rPr lang="en-US" dirty="0">
                <a:latin typeface="Garamond" panose="02020404030301010803" pitchFamily="18" charset="0"/>
              </a:rPr>
              <a:t>6. Payment Terms:</a:t>
            </a:r>
          </a:p>
          <a:p>
            <a:pPr marL="0" indent="0">
              <a:buNone/>
            </a:pPr>
            <a:r>
              <a:rPr lang="en-US" dirty="0">
                <a:latin typeface="Garamond" panose="02020404030301010803" pitchFamily="18" charset="0"/>
              </a:rPr>
              <a:t>6.1 Standard: Net 30 days unless otherwise stated in CONTRACT.</a:t>
            </a:r>
          </a:p>
          <a:p>
            <a:pPr marL="0" indent="0">
              <a:buNone/>
            </a:pPr>
            <a:r>
              <a:rPr lang="en-US" dirty="0">
                <a:latin typeface="Garamond" panose="02020404030301010803" pitchFamily="18" charset="0"/>
              </a:rPr>
              <a:t>6.2 Invoices: Vendor shall submit itemized invoices to District, as shown below:</a:t>
            </a:r>
          </a:p>
          <a:p>
            <a:pPr marL="0" indent="0">
              <a:buNone/>
            </a:pPr>
            <a:r>
              <a:rPr lang="en-US" dirty="0">
                <a:latin typeface="Garamond" panose="02020404030301010803" pitchFamily="18" charset="0"/>
              </a:rPr>
              <a:t>______________ Community College District</a:t>
            </a:r>
          </a:p>
          <a:p>
            <a:pPr marL="0" indent="0">
              <a:buNone/>
            </a:pPr>
            <a:r>
              <a:rPr lang="en-US" dirty="0">
                <a:latin typeface="Garamond" panose="02020404030301010803" pitchFamily="18" charset="0"/>
              </a:rPr>
              <a:t>Attn.: Associate Superintendent/Vice President of Finance and Administration</a:t>
            </a:r>
          </a:p>
          <a:p>
            <a:pPr marL="0" indent="0">
              <a:buNone/>
            </a:pPr>
            <a:r>
              <a:rPr lang="en-US" dirty="0">
                <a:latin typeface="Garamond" panose="02020404030301010803" pitchFamily="18" charset="0"/>
              </a:rPr>
              <a:t>Address</a:t>
            </a:r>
          </a:p>
          <a:p>
            <a:pPr marL="0" indent="0">
              <a:buNone/>
            </a:pPr>
            <a:r>
              <a:rPr lang="en-US" dirty="0">
                <a:latin typeface="Garamond" panose="02020404030301010803" pitchFamily="18" charset="0"/>
              </a:rPr>
              <a:t>6.3 Each invoice must show District’s Purchase Order number, item number description of supplies or services, sizes, units of measure, quantity, unit price and extended totals, and shall cover only goods delivered or services performed. Invoices shall include supporting documentation including but not limited to, paid receipts and invoices to validate the charges for each invoiced item. Incomplete invoices shall be returned to the Vendor.</a:t>
            </a:r>
          </a:p>
          <a:p>
            <a:endParaRPr lang="en-US" dirty="0"/>
          </a:p>
        </p:txBody>
      </p:sp>
      <p:sp>
        <p:nvSpPr>
          <p:cNvPr id="4" name="Footer Placeholder 3">
            <a:extLst>
              <a:ext uri="{FF2B5EF4-FFF2-40B4-BE49-F238E27FC236}">
                <a16:creationId xmlns:a16="http://schemas.microsoft.com/office/drawing/2014/main" id="{3545F7FC-E2DD-9867-0DA6-B1DA8140984E}"/>
              </a:ext>
            </a:extLst>
          </p:cNvPr>
          <p:cNvSpPr>
            <a:spLocks noGrp="1"/>
          </p:cNvSpPr>
          <p:nvPr>
            <p:ph type="ftr" sz="quarter" idx="11"/>
          </p:nvPr>
        </p:nvSpPr>
        <p:spPr>
          <a:xfrm>
            <a:off x="455295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baseline="-25000" dirty="0">
              <a:solidFill>
                <a:srgbClr val="000000">
                  <a:tint val="75000"/>
                </a:srgbClr>
              </a:solidFill>
              <a:latin typeface="Arial"/>
              <a:cs typeface="Arial"/>
            </a:endParaRPr>
          </a:p>
        </p:txBody>
      </p:sp>
      <p:sp>
        <p:nvSpPr>
          <p:cNvPr id="5" name="Slide Number Placeholder 4">
            <a:extLst>
              <a:ext uri="{FF2B5EF4-FFF2-40B4-BE49-F238E27FC236}">
                <a16:creationId xmlns:a16="http://schemas.microsoft.com/office/drawing/2014/main" id="{0190C286-357E-036D-72B7-4516463603AD}"/>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FDCE552-EA6B-4EC9-B065-16E78687A55F}" type="slidenum">
              <a:rPr lang="en-US" baseline="-25000">
                <a:solidFill>
                  <a:srgbClr val="000000">
                    <a:tint val="75000"/>
                  </a:srgbClr>
                </a:solidFill>
                <a:latin typeface="Arial"/>
                <a:cs typeface="Arial"/>
              </a:rPr>
              <a:pPr/>
              <a:t>39</a:t>
            </a:fld>
            <a:endParaRPr lang="en-US" baseline="-25000" dirty="0">
              <a:solidFill>
                <a:srgbClr val="000000">
                  <a:tint val="75000"/>
                </a:srgbClr>
              </a:solidFill>
              <a:latin typeface="Arial"/>
              <a:cs typeface="Arial"/>
            </a:endParaRPr>
          </a:p>
        </p:txBody>
      </p:sp>
    </p:spTree>
    <p:extLst>
      <p:ext uri="{BB962C8B-B14F-4D97-AF65-F5344CB8AC3E}">
        <p14:creationId xmlns:p14="http://schemas.microsoft.com/office/powerpoint/2010/main" val="15548940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679D74-338A-C753-8F2D-014960C196F5}"/>
              </a:ext>
            </a:extLst>
          </p:cNvPr>
          <p:cNvSpPr>
            <a:spLocks noGrp="1"/>
          </p:cNvSpPr>
          <p:nvPr>
            <p:ph type="title"/>
          </p:nvPr>
        </p:nvSpPr>
        <p:spPr>
          <a:xfrm>
            <a:off x="1981200" y="152400"/>
            <a:ext cx="8458200" cy="830262"/>
          </a:xfrm>
        </p:spPr>
        <p:txBody>
          <a:bodyPr/>
          <a:lstStyle/>
          <a:p>
            <a:pPr algn="ctr"/>
            <a:r>
              <a:rPr lang="en-US" sz="3200" dirty="0"/>
              <a:t>Keenan Contract and Risk Management Manual</a:t>
            </a:r>
          </a:p>
        </p:txBody>
      </p:sp>
      <p:pic>
        <p:nvPicPr>
          <p:cNvPr id="4" name="Picture 3">
            <a:extLst>
              <a:ext uri="{FF2B5EF4-FFF2-40B4-BE49-F238E27FC236}">
                <a16:creationId xmlns:a16="http://schemas.microsoft.com/office/drawing/2014/main" id="{5D5D048E-3A1D-F2AD-1129-912014A1A8B8}"/>
              </a:ext>
            </a:extLst>
          </p:cNvPr>
          <p:cNvPicPr>
            <a:picLocks noChangeAspect="1"/>
          </p:cNvPicPr>
          <p:nvPr/>
        </p:nvPicPr>
        <p:blipFill>
          <a:blip r:embed="rId2"/>
          <a:stretch>
            <a:fillRect/>
          </a:stretch>
        </p:blipFill>
        <p:spPr>
          <a:xfrm>
            <a:off x="4044699" y="1038168"/>
            <a:ext cx="4334997" cy="5543664"/>
          </a:xfrm>
          <a:prstGeom prst="rect">
            <a:avLst/>
          </a:prstGeom>
          <a:ln>
            <a:noFill/>
          </a:ln>
          <a:effectLst>
            <a:outerShdw blurRad="292100" dist="139700" dir="2700000" algn="tl" rotWithShape="0">
              <a:srgbClr val="333333">
                <a:alpha val="65000"/>
              </a:srgbClr>
            </a:outerShdw>
          </a:effectLst>
        </p:spPr>
      </p:pic>
      <p:pic>
        <p:nvPicPr>
          <p:cNvPr id="5" name="Picture 2" descr="Magnifying glass red icon on white background Vector Image">
            <a:extLst>
              <a:ext uri="{FF2B5EF4-FFF2-40B4-BE49-F238E27FC236}">
                <a16:creationId xmlns:a16="http://schemas.microsoft.com/office/drawing/2014/main" id="{1CEE1D00-8AAD-0FBA-9344-B1CDE168C3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00" t="18889" r="26000" b="27778"/>
          <a:stretch/>
        </p:blipFill>
        <p:spPr bwMode="auto">
          <a:xfrm>
            <a:off x="3431307" y="3810001"/>
            <a:ext cx="381000" cy="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74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B43939-5140-56F5-B2CC-73A33604C845}"/>
              </a:ext>
            </a:extLst>
          </p:cNvPr>
          <p:cNvSpPr>
            <a:spLocks noGrp="1"/>
          </p:cNvSpPr>
          <p:nvPr>
            <p:ph idx="1"/>
          </p:nvPr>
        </p:nvSpPr>
        <p:spPr>
          <a:xfrm>
            <a:off x="2024063" y="1457327"/>
            <a:ext cx="8297862" cy="3888581"/>
          </a:xfrm>
        </p:spPr>
        <p:txBody>
          <a:bodyPr/>
          <a:lstStyle/>
          <a:p>
            <a:pPr marL="0" indent="0" algn="just">
              <a:buNone/>
            </a:pPr>
            <a:r>
              <a:rPr lang="en-US" sz="1500" dirty="0">
                <a:latin typeface="Garamond" panose="02020404030301010803" pitchFamily="18" charset="0"/>
              </a:rPr>
              <a:t>11. Termination: In addition to any other remedies or rights it may have by law, District may in its sole and absolute discretion, terminate this CONTRACT without penalty immediately with cause or after 30 days’ written notice without cause, unless otherwise specified. In such cases, Vendor shall be entitled to payment only for goods, materials or services performed that District has accepted.</a:t>
            </a:r>
          </a:p>
          <a:p>
            <a:pPr marL="0" indent="0" algn="just">
              <a:buNone/>
            </a:pPr>
            <a:r>
              <a:rPr lang="en-US" sz="1500" dirty="0">
                <a:latin typeface="Garamond" panose="02020404030301010803" pitchFamily="18" charset="0"/>
              </a:rPr>
              <a:t>13. Performance: Vendor shall perform all work under this CONTRACT, taking necessary steps and precautions to perform the work to District’s satisfaction. Services performed are subject to, and must conform to District’s Standard Specifications, (unless otherwise specified), which are incorporated herein by this reference and made a part hereof. Vendor shall be responsible for the professional quality, technical assurance, timely completion and coordination of all documentation and other goods/services furnished by the Vendor under this CONTRACT. Vendor shall perform all work diligently, carefully, and in a good and workman-like manner; shall furnish all labor, supervision, machinery, equipment, materials, and supplies necessary therefore. Vendor shall be fully responsible for all work performed by subcontractors and shall not utilize unlicensed or uninsured subcontractors.</a:t>
            </a:r>
            <a:endParaRPr lang="en-US" dirty="0">
              <a:latin typeface="Garamond" panose="02020404030301010803" pitchFamily="18" charset="0"/>
            </a:endParaRPr>
          </a:p>
        </p:txBody>
      </p:sp>
      <p:sp>
        <p:nvSpPr>
          <p:cNvPr id="4" name="Slide Number Placeholder 3">
            <a:extLst>
              <a:ext uri="{FF2B5EF4-FFF2-40B4-BE49-F238E27FC236}">
                <a16:creationId xmlns:a16="http://schemas.microsoft.com/office/drawing/2014/main" id="{FE1D303B-F507-4EA4-AFBC-F6E6568CB7BE}"/>
              </a:ext>
            </a:extLst>
          </p:cNvPr>
          <p:cNvSpPr>
            <a:spLocks noGrp="1"/>
          </p:cNvSpPr>
          <p:nvPr>
            <p:ph type="sldNum" sz="quarter" idx="10"/>
          </p:nvPr>
        </p:nvSpPr>
        <p:spPr>
          <a:xfrm>
            <a:off x="7985011" y="5679914"/>
            <a:ext cx="105798" cy="115416"/>
          </a:xfrm>
        </p:spPr>
        <p:txBody>
          <a:bodyPr/>
          <a:lstStyle/>
          <a:p>
            <a:pPr defTabSz="685800">
              <a:defRPr/>
            </a:pPr>
            <a:fld id="{3B67BD40-0513-4610-BC0D-273865C847DB}" type="slidenum">
              <a:rPr lang="en-US">
                <a:solidFill>
                  <a:srgbClr val="12175E"/>
                </a:solidFill>
                <a:cs typeface="Arial"/>
              </a:rPr>
              <a:pPr defTabSz="685800">
                <a:defRPr/>
              </a:pPr>
              <a:t>40</a:t>
            </a:fld>
            <a:endParaRPr lang="en-US" dirty="0">
              <a:solidFill>
                <a:srgbClr val="12175E"/>
              </a:solidFill>
              <a:cs typeface="Arial"/>
            </a:endParaRPr>
          </a:p>
        </p:txBody>
      </p:sp>
    </p:spTree>
    <p:extLst>
      <p:ext uri="{BB962C8B-B14F-4D97-AF65-F5344CB8AC3E}">
        <p14:creationId xmlns:p14="http://schemas.microsoft.com/office/powerpoint/2010/main" val="24367416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0C875-5C5D-1D03-D8E3-289B109B17EF}"/>
              </a:ext>
            </a:extLst>
          </p:cNvPr>
          <p:cNvSpPr>
            <a:spLocks noGrp="1"/>
          </p:cNvSpPr>
          <p:nvPr>
            <p:ph idx="1"/>
          </p:nvPr>
        </p:nvSpPr>
        <p:spPr>
          <a:xfrm>
            <a:off x="2024063" y="1312253"/>
            <a:ext cx="8297862" cy="4033655"/>
          </a:xfrm>
        </p:spPr>
        <p:txBody>
          <a:bodyPr/>
          <a:lstStyle/>
          <a:p>
            <a:endParaRPr lang="en-US" dirty="0">
              <a:latin typeface="Garamond" panose="02020404030301010803" pitchFamily="18" charset="0"/>
            </a:endParaRPr>
          </a:p>
          <a:p>
            <a:pPr marL="0" indent="0" algn="just">
              <a:buNone/>
            </a:pPr>
            <a:r>
              <a:rPr lang="en-US" sz="1350" dirty="0">
                <a:latin typeface="Garamond" panose="02020404030301010803" pitchFamily="18" charset="0"/>
              </a:rPr>
              <a:t>15. Compliance with Laws: Vendor represents and warrants that services to be provided under this CONTRACT shall fully comply, at Vendor’s expense, with all standards, laws, statutes, restrictions, ordinances, requirements, and regulations (collectively “laws”) applicable to the services at the time services are provided to and accepted by District.</a:t>
            </a:r>
          </a:p>
          <a:p>
            <a:pPr marL="0" indent="0" algn="just">
              <a:buNone/>
            </a:pPr>
            <a:r>
              <a:rPr lang="en-US" sz="1350" dirty="0">
                <a:latin typeface="Garamond" panose="02020404030301010803" pitchFamily="18" charset="0"/>
              </a:rPr>
              <a:t>16. Pricing: The CONTRACT bid price shall include full compensation for providing all required goods, in accordance with required specifications, or services, as specified herein or when applicable, in the scope of services attached to this CONTRACT, and no additional compensation will be allowed therefore, unless otherwise provided for in this CONTRACT.</a:t>
            </a:r>
          </a:p>
          <a:p>
            <a:pPr marL="0" indent="0" algn="just">
              <a:buNone/>
            </a:pPr>
            <a:r>
              <a:rPr lang="en-US" sz="1350" dirty="0">
                <a:latin typeface="Garamond" panose="02020404030301010803" pitchFamily="18" charset="0"/>
              </a:rPr>
              <a:t>17. Indemnification and Insurance: To the fullest extent permitted by law, Vendor shall defend, indemnify and hold harmless the District, its directors, officers, engineers, employees, or agents against any and all claims, damages, losses and expenses, including reasonable attorney’s fees and costs to defend arising out of the performance of the work, and caused in whole or in part by any negligent or omission of Vendor or any subcontractor or anyone directly or indirectly employed by any of them, or anyone whose acts any of them may be liable, except where caused by the active negligence, sole negligence, or willful misconduct of the District, its directors, officers, engineers, employees, or agents.</a:t>
            </a:r>
          </a:p>
          <a:p>
            <a:endParaRPr lang="en-US" dirty="0"/>
          </a:p>
        </p:txBody>
      </p:sp>
      <p:sp>
        <p:nvSpPr>
          <p:cNvPr id="4" name="Slide Number Placeholder 3">
            <a:extLst>
              <a:ext uri="{FF2B5EF4-FFF2-40B4-BE49-F238E27FC236}">
                <a16:creationId xmlns:a16="http://schemas.microsoft.com/office/drawing/2014/main" id="{EA9528A3-8922-09F2-6DD0-0A18D2ED7E5D}"/>
              </a:ext>
            </a:extLst>
          </p:cNvPr>
          <p:cNvSpPr>
            <a:spLocks noGrp="1"/>
          </p:cNvSpPr>
          <p:nvPr>
            <p:ph type="sldNum" sz="quarter" idx="10"/>
          </p:nvPr>
        </p:nvSpPr>
        <p:spPr>
          <a:xfrm>
            <a:off x="7985011" y="5679914"/>
            <a:ext cx="105798" cy="115416"/>
          </a:xfrm>
        </p:spPr>
        <p:txBody>
          <a:bodyPr/>
          <a:lstStyle/>
          <a:p>
            <a:pPr defTabSz="685800">
              <a:defRPr/>
            </a:pPr>
            <a:fld id="{3B67BD40-0513-4610-BC0D-273865C847DB}" type="slidenum">
              <a:rPr lang="en-US">
                <a:solidFill>
                  <a:srgbClr val="12175E"/>
                </a:solidFill>
                <a:cs typeface="Arial"/>
              </a:rPr>
              <a:pPr defTabSz="685800">
                <a:defRPr/>
              </a:pPr>
              <a:t>41</a:t>
            </a:fld>
            <a:endParaRPr lang="en-US" dirty="0">
              <a:solidFill>
                <a:srgbClr val="12175E"/>
              </a:solidFill>
              <a:cs typeface="Arial"/>
            </a:endParaRPr>
          </a:p>
        </p:txBody>
      </p:sp>
    </p:spTree>
    <p:extLst>
      <p:ext uri="{BB962C8B-B14F-4D97-AF65-F5344CB8AC3E}">
        <p14:creationId xmlns:p14="http://schemas.microsoft.com/office/powerpoint/2010/main" val="22108993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943024" y="1117832"/>
            <a:ext cx="8031013" cy="787901"/>
          </a:xfrm>
        </p:spPr>
        <p:txBody>
          <a:bodyPr>
            <a:normAutofit/>
          </a:bodyPr>
          <a:lstStyle/>
          <a:p>
            <a:r>
              <a:rPr lang="en-US" altLang="en-US" sz="2400" dirty="0">
                <a:latin typeface="Garamond" panose="02020404030301010803" pitchFamily="18" charset="0"/>
              </a:rPr>
              <a:t>Final Thoughts – Don’t Hesitate to Question the Vendor’s Contract Terms</a:t>
            </a:r>
          </a:p>
        </p:txBody>
      </p:sp>
      <p:sp>
        <p:nvSpPr>
          <p:cNvPr id="100355" name="Content Placeholder 2"/>
          <p:cNvSpPr>
            <a:spLocks noGrp="1"/>
          </p:cNvSpPr>
          <p:nvPr>
            <p:ph idx="1"/>
          </p:nvPr>
        </p:nvSpPr>
        <p:spPr>
          <a:xfrm>
            <a:off x="2074581" y="2186660"/>
            <a:ext cx="6265238" cy="2100943"/>
          </a:xfrm>
        </p:spPr>
        <p:txBody>
          <a:bodyPr>
            <a:normAutofit/>
          </a:bodyPr>
          <a:lstStyle/>
          <a:p>
            <a:r>
              <a:rPr lang="en-US" altLang="en-US" dirty="0">
                <a:solidFill>
                  <a:srgbClr val="002060"/>
                </a:solidFill>
                <a:latin typeface="Garamond" panose="02020404030301010803" pitchFamily="18" charset="0"/>
              </a:rPr>
              <a:t>What does this provision mean?</a:t>
            </a:r>
          </a:p>
          <a:p>
            <a:r>
              <a:rPr lang="en-US" altLang="en-US" dirty="0">
                <a:solidFill>
                  <a:srgbClr val="002060"/>
                </a:solidFill>
                <a:latin typeface="Garamond" panose="02020404030301010803" pitchFamily="18" charset="0"/>
              </a:rPr>
              <a:t>Does it favor the vendor or the District, or is it neutral?</a:t>
            </a:r>
          </a:p>
          <a:p>
            <a:r>
              <a:rPr lang="en-US" altLang="en-US" dirty="0">
                <a:solidFill>
                  <a:srgbClr val="002060"/>
                </a:solidFill>
                <a:latin typeface="Garamond" panose="02020404030301010803" pitchFamily="18" charset="0"/>
              </a:rPr>
              <a:t>How does this provision affect other provisions in the contract?</a:t>
            </a:r>
          </a:p>
          <a:p>
            <a:r>
              <a:rPr lang="en-US" altLang="en-US" dirty="0">
                <a:solidFill>
                  <a:srgbClr val="002060"/>
                </a:solidFill>
                <a:latin typeface="Garamond" panose="02020404030301010803" pitchFamily="18" charset="0"/>
              </a:rPr>
              <a:t>How can this provision be revised?</a:t>
            </a:r>
          </a:p>
          <a:p>
            <a:r>
              <a:rPr lang="en-US" altLang="en-US" dirty="0">
                <a:solidFill>
                  <a:srgbClr val="002060"/>
                </a:solidFill>
                <a:latin typeface="Garamond" panose="02020404030301010803" pitchFamily="18" charset="0"/>
              </a:rPr>
              <a:t>Is this provision a “deal breaker?” </a:t>
            </a:r>
          </a:p>
          <a:p>
            <a:pPr marL="0" indent="0" algn="just">
              <a:buNone/>
            </a:pPr>
            <a:endParaRPr lang="en-US" altLang="en-US" sz="2100" dirty="0">
              <a:solidFill>
                <a:srgbClr val="002060"/>
              </a:solidFill>
            </a:endParaRPr>
          </a:p>
          <a:p>
            <a:pPr algn="just"/>
            <a:endParaRPr lang="en-US" altLang="en-US" sz="2100" dirty="0"/>
          </a:p>
        </p:txBody>
      </p:sp>
      <p:sp>
        <p:nvSpPr>
          <p:cNvPr id="2" name="Slide Number Placeholder 1"/>
          <p:cNvSpPr>
            <a:spLocks noGrp="1"/>
          </p:cNvSpPr>
          <p:nvPr>
            <p:ph type="sldNum" sz="quarter" idx="10"/>
          </p:nvPr>
        </p:nvSpPr>
        <p:spPr>
          <a:xfrm>
            <a:off x="13966315" y="5679914"/>
            <a:ext cx="105798" cy="115416"/>
          </a:xfrm>
        </p:spPr>
        <p:txBody>
          <a:bodyPr/>
          <a:lstStyle/>
          <a:p>
            <a:pPr defTabSz="685800">
              <a:defRPr/>
            </a:pPr>
            <a:fld id="{46FEAF80-A74D-4364-BA34-B50B5E06FB00}" type="slidenum">
              <a:rPr lang="en-US">
                <a:solidFill>
                  <a:srgbClr val="12175E"/>
                </a:solidFill>
                <a:cs typeface="Arial"/>
              </a:rPr>
              <a:pPr defTabSz="685800">
                <a:defRPr/>
              </a:pPr>
              <a:t>42</a:t>
            </a:fld>
            <a:endParaRPr lang="en-US" dirty="0">
              <a:solidFill>
                <a:srgbClr val="12175E"/>
              </a:solidFill>
              <a:cs typeface="Arial"/>
            </a:endParaRPr>
          </a:p>
        </p:txBody>
      </p:sp>
    </p:spTree>
    <p:extLst>
      <p:ext uri="{BB962C8B-B14F-4D97-AF65-F5344CB8AC3E}">
        <p14:creationId xmlns:p14="http://schemas.microsoft.com/office/powerpoint/2010/main" val="27347953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7CC424-D0B0-2762-4926-497ACF267434}"/>
              </a:ext>
            </a:extLst>
          </p:cNvPr>
          <p:cNvSpPr>
            <a:spLocks noGrp="1"/>
          </p:cNvSpPr>
          <p:nvPr>
            <p:ph type="title"/>
          </p:nvPr>
        </p:nvSpPr>
        <p:spPr/>
        <p:txBody>
          <a:bodyPr/>
          <a:lstStyle/>
          <a:p>
            <a:pPr algn="ctr"/>
            <a:r>
              <a:rPr lang="en-US" dirty="0">
                <a:solidFill>
                  <a:srgbClr val="FFE3A9"/>
                </a:solidFill>
              </a:rPr>
              <a:t>Recognizing Red Flags in Contracts</a:t>
            </a:r>
          </a:p>
        </p:txBody>
      </p:sp>
      <p:sp>
        <p:nvSpPr>
          <p:cNvPr id="3" name="Content Placeholder 2">
            <a:extLst>
              <a:ext uri="{FF2B5EF4-FFF2-40B4-BE49-F238E27FC236}">
                <a16:creationId xmlns:a16="http://schemas.microsoft.com/office/drawing/2014/main" id="{9F881A00-210D-BCE8-581A-D86504EB9A70}"/>
              </a:ext>
            </a:extLst>
          </p:cNvPr>
          <p:cNvSpPr>
            <a:spLocks noGrp="1" noChangeArrowheads="1"/>
          </p:cNvSpPr>
          <p:nvPr>
            <p:ph idx="1"/>
          </p:nvPr>
        </p:nvSpPr>
        <p:spPr bwMode="auto">
          <a:xfrm>
            <a:off x="1981201" y="1994360"/>
            <a:ext cx="8305801"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altLang="en-US" sz="2000" b="1" dirty="0">
                <a:solidFill>
                  <a:schemeClr val="tx1"/>
                </a:solidFill>
              </a:rPr>
              <a:t>High-Dollar Contracts with Unclear Terms</a:t>
            </a:r>
            <a:endParaRPr lang="en-US" altLang="en-US" sz="2000" dirty="0">
              <a:solidFill>
                <a:schemeClr val="tx1"/>
              </a:solidFill>
            </a:endParaRPr>
          </a:p>
          <a:p>
            <a:pPr marL="400050" lvl="1" indent="0">
              <a:spcBef>
                <a:spcPct val="0"/>
              </a:spcBef>
              <a:buFontTx/>
              <a:buChar char="•"/>
            </a:pPr>
            <a:r>
              <a:rPr lang="en-US" altLang="en-US" sz="1800" dirty="0">
                <a:solidFill>
                  <a:schemeClr val="tx1"/>
                </a:solidFill>
              </a:rPr>
              <a:t>Vague or missing deliverables</a:t>
            </a:r>
          </a:p>
          <a:p>
            <a:pPr marL="400050" lvl="1" indent="0">
              <a:spcBef>
                <a:spcPct val="0"/>
              </a:spcBef>
              <a:buFontTx/>
              <a:buChar char="•"/>
            </a:pPr>
            <a:r>
              <a:rPr lang="en-US" altLang="en-US" sz="1800" dirty="0">
                <a:solidFill>
                  <a:schemeClr val="tx1"/>
                </a:solidFill>
              </a:rPr>
              <a:t>Ambiguous scope or payment conditions</a:t>
            </a:r>
          </a:p>
          <a:p>
            <a:pPr marL="800100" lvl="2" indent="0">
              <a:spcBef>
                <a:spcPct val="0"/>
              </a:spcBef>
            </a:pPr>
            <a:r>
              <a:rPr kumimoji="0" lang="en-US" altLang="en-US" b="0" i="0" u="none" strike="noStrike" cap="none" normalizeH="0" baseline="0" dirty="0">
                <a:ln>
                  <a:noFill/>
                </a:ln>
                <a:solidFill>
                  <a:schemeClr val="tx1"/>
                </a:solidFill>
                <a:effectLst/>
                <a:latin typeface="Garamond" panose="02020404030301010803" pitchFamily="18" charset="0"/>
              </a:rPr>
              <a:t>Example: “Access college’s current practices”</a:t>
            </a:r>
          </a:p>
          <a:p>
            <a:pPr marL="1314450" lvl="3" indent="0">
              <a:spcBef>
                <a:spcPct val="0"/>
              </a:spcBef>
            </a:pPr>
            <a:r>
              <a:rPr lang="en-US" altLang="en-US" sz="1800" dirty="0">
                <a:solidFill>
                  <a:schemeClr val="tx1"/>
                </a:solidFill>
              </a:rPr>
              <a:t>Which practices are being accessed, and how?</a:t>
            </a:r>
          </a:p>
          <a:p>
            <a:pPr marL="400050" lvl="1" indent="0">
              <a:spcBef>
                <a:spcPct val="0"/>
              </a:spcBef>
              <a:buFontTx/>
              <a:buChar char="•"/>
            </a:pPr>
            <a:r>
              <a:rPr lang="en-US" altLang="en-US" sz="1800" i="1" dirty="0">
                <a:solidFill>
                  <a:schemeClr val="tx1"/>
                </a:solidFill>
              </a:rPr>
              <a:t>Remember:</a:t>
            </a:r>
            <a:r>
              <a:rPr lang="en-US" altLang="en-US" sz="1800" dirty="0">
                <a:solidFill>
                  <a:schemeClr val="tx1"/>
                </a:solidFill>
              </a:rPr>
              <a:t> If deliverables or terms are not clear, enforceability is at risk.</a:t>
            </a:r>
          </a:p>
          <a:p>
            <a:pPr marL="0" indent="0">
              <a:spcBef>
                <a:spcPct val="0"/>
              </a:spcBef>
              <a:buNone/>
            </a:pPr>
            <a:endParaRPr lang="en-US" altLang="en-US" sz="2000" b="1" dirty="0">
              <a:solidFill>
                <a:schemeClr val="tx1"/>
              </a:solidFill>
            </a:endParaRPr>
          </a:p>
          <a:p>
            <a:pPr marL="0" indent="0">
              <a:spcBef>
                <a:spcPct val="0"/>
              </a:spcBef>
              <a:buNone/>
            </a:pPr>
            <a:r>
              <a:rPr lang="en-US" altLang="en-US" sz="2000" b="1" dirty="0">
                <a:solidFill>
                  <a:schemeClr val="tx1"/>
                </a:solidFill>
              </a:rPr>
              <a:t>Third-Party Representation</a:t>
            </a:r>
            <a:endParaRPr lang="en-US" altLang="en-US" sz="2000" dirty="0">
              <a:solidFill>
                <a:schemeClr val="tx1"/>
              </a:solidFill>
            </a:endParaRPr>
          </a:p>
          <a:p>
            <a:pPr marL="400050" lvl="1" indent="0">
              <a:spcBef>
                <a:spcPct val="0"/>
              </a:spcBef>
              <a:buFontTx/>
              <a:buChar char="•"/>
            </a:pPr>
            <a:r>
              <a:rPr lang="en-US" altLang="en-US" sz="1800" dirty="0">
                <a:solidFill>
                  <a:schemeClr val="tx1"/>
                </a:solidFill>
              </a:rPr>
              <a:t>A party making promises on behalf of another entity without proper authority</a:t>
            </a:r>
          </a:p>
          <a:p>
            <a:pPr marL="0" indent="0">
              <a:spcBef>
                <a:spcPct val="0"/>
              </a:spcBef>
              <a:buNone/>
            </a:pPr>
            <a:endParaRPr lang="en-US" altLang="en-US" sz="2000" b="1" dirty="0">
              <a:solidFill>
                <a:schemeClr val="tx1"/>
              </a:solidFill>
            </a:endParaRPr>
          </a:p>
          <a:p>
            <a:pPr marL="0" indent="0">
              <a:spcBef>
                <a:spcPct val="0"/>
              </a:spcBef>
              <a:buNone/>
            </a:pPr>
            <a:r>
              <a:rPr lang="en-US" altLang="en-US" sz="2000" b="1" dirty="0">
                <a:solidFill>
                  <a:schemeClr val="tx1"/>
                </a:solidFill>
              </a:rPr>
              <a:t>Inaccurate Company Information</a:t>
            </a:r>
            <a:endParaRPr lang="en-US" altLang="en-US" sz="2000" dirty="0">
              <a:solidFill>
                <a:schemeClr val="tx1"/>
              </a:solidFill>
            </a:endParaRPr>
          </a:p>
          <a:p>
            <a:pPr marL="400050" lvl="1" indent="0">
              <a:spcBef>
                <a:spcPct val="0"/>
              </a:spcBef>
              <a:buFontTx/>
              <a:buChar char="•"/>
            </a:pPr>
            <a:r>
              <a:rPr lang="en-US" altLang="en-US" sz="1800" dirty="0">
                <a:solidFill>
                  <a:schemeClr val="tx1"/>
                </a:solidFill>
              </a:rPr>
              <a:t>A company name spelled incorrectly within its own contract</a:t>
            </a:r>
          </a:p>
          <a:p>
            <a:pPr marL="0" indent="0">
              <a:spcBef>
                <a:spcPct val="0"/>
              </a:spcBef>
              <a:buNone/>
            </a:pPr>
            <a:endParaRPr lang="en-US" altLang="en-US" sz="2000" b="1" dirty="0">
              <a:solidFill>
                <a:schemeClr val="tx1"/>
              </a:solidFill>
            </a:endParaRPr>
          </a:p>
          <a:p>
            <a:pPr marL="0" indent="0">
              <a:spcBef>
                <a:spcPct val="0"/>
              </a:spcBef>
              <a:buNone/>
            </a:pPr>
            <a:endParaRPr lang="en-US" altLang="en-US" sz="2000" dirty="0">
              <a:solidFill>
                <a:schemeClr val="tx1"/>
              </a:solidFill>
            </a:endParaRPr>
          </a:p>
        </p:txBody>
      </p:sp>
    </p:spTree>
    <p:extLst>
      <p:ext uri="{BB962C8B-B14F-4D97-AF65-F5344CB8AC3E}">
        <p14:creationId xmlns:p14="http://schemas.microsoft.com/office/powerpoint/2010/main" val="1791724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26E0D-A35D-7DB2-B186-A1E8E9893A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E78758-E311-A90D-55E5-42FFD4F165F8}"/>
              </a:ext>
            </a:extLst>
          </p:cNvPr>
          <p:cNvSpPr>
            <a:spLocks noGrp="1"/>
          </p:cNvSpPr>
          <p:nvPr>
            <p:ph type="title"/>
          </p:nvPr>
        </p:nvSpPr>
        <p:spPr/>
        <p:txBody>
          <a:bodyPr/>
          <a:lstStyle/>
          <a:p>
            <a:pPr algn="ctr"/>
            <a:r>
              <a:rPr lang="en-US" dirty="0">
                <a:solidFill>
                  <a:srgbClr val="FFE3A9"/>
                </a:solidFill>
              </a:rPr>
              <a:t>Recognizing Red Flags in Contracts</a:t>
            </a:r>
          </a:p>
        </p:txBody>
      </p:sp>
      <p:sp>
        <p:nvSpPr>
          <p:cNvPr id="3" name="Content Placeholder 2">
            <a:extLst>
              <a:ext uri="{FF2B5EF4-FFF2-40B4-BE49-F238E27FC236}">
                <a16:creationId xmlns:a16="http://schemas.microsoft.com/office/drawing/2014/main" id="{E75CC482-A72D-F208-051B-CC93EDDBDB7F}"/>
              </a:ext>
            </a:extLst>
          </p:cNvPr>
          <p:cNvSpPr>
            <a:spLocks noGrp="1" noChangeArrowheads="1"/>
          </p:cNvSpPr>
          <p:nvPr>
            <p:ph idx="1"/>
          </p:nvPr>
        </p:nvSpPr>
        <p:spPr bwMode="auto">
          <a:xfrm>
            <a:off x="1981201" y="1856606"/>
            <a:ext cx="8305801"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spcBef>
                <a:spcPct val="0"/>
              </a:spcBef>
              <a:buNone/>
            </a:pPr>
            <a:endParaRPr lang="en-US" sz="2000" b="1" dirty="0">
              <a:solidFill>
                <a:schemeClr val="tx1"/>
              </a:solidFill>
            </a:endParaRPr>
          </a:p>
          <a:p>
            <a:pPr marL="0" indent="0">
              <a:spcBef>
                <a:spcPct val="0"/>
              </a:spcBef>
              <a:buNone/>
            </a:pPr>
            <a:r>
              <a:rPr lang="en-US" altLang="en-US" sz="2000" b="1" dirty="0">
                <a:solidFill>
                  <a:schemeClr val="tx1"/>
                </a:solidFill>
              </a:rPr>
              <a:t>Personal Liability Concerns</a:t>
            </a:r>
            <a:endParaRPr lang="en-US" altLang="en-US" sz="2000" dirty="0">
              <a:solidFill>
                <a:schemeClr val="tx1"/>
              </a:solidFill>
            </a:endParaRPr>
          </a:p>
          <a:p>
            <a:pPr marL="400050" lvl="1" indent="0">
              <a:spcBef>
                <a:spcPct val="0"/>
              </a:spcBef>
              <a:buFontTx/>
              <a:buChar char="•"/>
            </a:pPr>
            <a:r>
              <a:rPr lang="en-US" altLang="en-US" sz="1800" dirty="0">
                <a:solidFill>
                  <a:schemeClr val="tx1"/>
                </a:solidFill>
              </a:rPr>
              <a:t>College’s authorized signer is held liable in a personal capacity</a:t>
            </a:r>
          </a:p>
          <a:p>
            <a:pPr marL="0" indent="0">
              <a:spcBef>
                <a:spcPct val="0"/>
              </a:spcBef>
              <a:buNone/>
            </a:pPr>
            <a:endParaRPr lang="en-US" sz="2000" b="1" dirty="0">
              <a:solidFill>
                <a:schemeClr val="tx1"/>
              </a:solidFill>
            </a:endParaRPr>
          </a:p>
          <a:p>
            <a:pPr marL="0" indent="0">
              <a:spcBef>
                <a:spcPct val="0"/>
              </a:spcBef>
              <a:buNone/>
            </a:pPr>
            <a:r>
              <a:rPr lang="en-US" sz="2000" b="1" dirty="0">
                <a:solidFill>
                  <a:schemeClr val="tx1"/>
                </a:solidFill>
              </a:rPr>
              <a:t>Contracts with Littered with Excessive Acronyms and Jargon</a:t>
            </a:r>
          </a:p>
          <a:p>
            <a:pPr marL="400050" lvl="1" indent="0">
              <a:spcBef>
                <a:spcPct val="0"/>
              </a:spcBef>
              <a:buFontTx/>
              <a:buChar char="•"/>
            </a:pPr>
            <a:r>
              <a:rPr lang="en-US" sz="1800" dirty="0">
                <a:solidFill>
                  <a:schemeClr val="tx1"/>
                </a:solidFill>
              </a:rPr>
              <a:t>Frequently encountered in IT contracts</a:t>
            </a:r>
          </a:p>
          <a:p>
            <a:pPr marL="400050" lvl="1" indent="0">
              <a:spcBef>
                <a:spcPct val="0"/>
              </a:spcBef>
              <a:buFontTx/>
              <a:buChar char="•"/>
            </a:pPr>
            <a:r>
              <a:rPr lang="en-US" altLang="en-US" sz="1800" dirty="0">
                <a:solidFill>
                  <a:schemeClr val="tx1"/>
                </a:solidFill>
              </a:rPr>
              <a:t>Can cause confusion and ambiguity, jeopardizing enforceability </a:t>
            </a:r>
          </a:p>
          <a:p>
            <a:pPr marL="0" indent="0">
              <a:spcBef>
                <a:spcPct val="0"/>
              </a:spcBef>
              <a:buNone/>
            </a:pPr>
            <a:endParaRPr lang="en-US" altLang="en-US" sz="2000" b="1" dirty="0">
              <a:solidFill>
                <a:schemeClr val="tx1"/>
              </a:solidFill>
            </a:endParaRPr>
          </a:p>
          <a:p>
            <a:pPr marL="0" indent="0">
              <a:spcBef>
                <a:spcPct val="0"/>
              </a:spcBef>
              <a:buNone/>
            </a:pPr>
            <a:r>
              <a:rPr lang="en-US" sz="2000" b="1" dirty="0">
                <a:solidFill>
                  <a:schemeClr val="tx1"/>
                </a:solidFill>
              </a:rPr>
              <a:t>Hyper-Technical, Legalistic Approach </a:t>
            </a:r>
          </a:p>
          <a:p>
            <a:pPr marL="400050" lvl="1" indent="0">
              <a:spcBef>
                <a:spcPct val="0"/>
              </a:spcBef>
              <a:buFontTx/>
              <a:buChar char="•"/>
            </a:pPr>
            <a:r>
              <a:rPr lang="en-US" sz="1800" dirty="0">
                <a:solidFill>
                  <a:schemeClr val="tx1"/>
                </a:solidFill>
              </a:rPr>
              <a:t>Vendor or contractors requesting extensive legalistic edits may exhibit litigious or argumentative tendencies. </a:t>
            </a:r>
          </a:p>
          <a:p>
            <a:pPr marL="400050" lvl="1" indent="0">
              <a:spcBef>
                <a:spcPct val="0"/>
              </a:spcBef>
              <a:buFontTx/>
              <a:buChar char="•"/>
            </a:pPr>
            <a:r>
              <a:rPr lang="en-US" altLang="en-US" sz="1800" dirty="0">
                <a:solidFill>
                  <a:schemeClr val="tx1"/>
                </a:solidFill>
              </a:rPr>
              <a:t>Such requests can also suggest past disputes or litigation with previous clients </a:t>
            </a:r>
          </a:p>
          <a:p>
            <a:pPr marL="0" indent="0">
              <a:spcBef>
                <a:spcPct val="0"/>
              </a:spcBef>
              <a:buNone/>
            </a:pPr>
            <a:endParaRPr lang="en-US" altLang="en-US" sz="1600" dirty="0">
              <a:solidFill>
                <a:schemeClr val="tx1"/>
              </a:solidFill>
            </a:endParaRPr>
          </a:p>
        </p:txBody>
      </p:sp>
    </p:spTree>
    <p:extLst>
      <p:ext uri="{BB962C8B-B14F-4D97-AF65-F5344CB8AC3E}">
        <p14:creationId xmlns:p14="http://schemas.microsoft.com/office/powerpoint/2010/main" val="3063130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7E349-DABC-E13D-9E79-0A78DE77CED4}"/>
            </a:ext>
          </a:extLst>
        </p:cNvPr>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C5432901-7036-5B8A-EF7A-B752BBDA8833}"/>
              </a:ext>
            </a:extLst>
          </p:cNvPr>
          <p:cNvGraphicFramePr>
            <a:graphicFrameLocks/>
          </p:cNvGraphicFramePr>
          <p:nvPr/>
        </p:nvGraphicFramePr>
        <p:xfrm>
          <a:off x="2057400" y="1981200"/>
          <a:ext cx="8305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9C74DFD-D05F-7D6E-324F-DEB1A0D002C5}"/>
              </a:ext>
            </a:extLst>
          </p:cNvPr>
          <p:cNvSpPr>
            <a:spLocks noGrp="1"/>
          </p:cNvSpPr>
          <p:nvPr>
            <p:ph type="title"/>
          </p:nvPr>
        </p:nvSpPr>
        <p:spPr/>
        <p:txBody>
          <a:bodyPr/>
          <a:lstStyle/>
          <a:p>
            <a:r>
              <a:rPr lang="en-US" dirty="0">
                <a:solidFill>
                  <a:srgbClr val="FFE3A9"/>
                </a:solidFill>
              </a:rPr>
              <a:t>Other Important Things to Keep in Mind</a:t>
            </a:r>
          </a:p>
        </p:txBody>
      </p:sp>
    </p:spTree>
    <p:extLst>
      <p:ext uri="{BB962C8B-B14F-4D97-AF65-F5344CB8AC3E}">
        <p14:creationId xmlns:p14="http://schemas.microsoft.com/office/powerpoint/2010/main" val="1686067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8AC359-075F-8028-1634-9B1B6122D2EC}"/>
              </a:ext>
            </a:extLst>
          </p:cNvPr>
          <p:cNvSpPr>
            <a:spLocks noGrp="1"/>
          </p:cNvSpPr>
          <p:nvPr>
            <p:ph type="title"/>
          </p:nvPr>
        </p:nvSpPr>
        <p:spPr>
          <a:xfrm>
            <a:off x="1752600" y="152400"/>
            <a:ext cx="4157475" cy="1905000"/>
          </a:xfrm>
        </p:spPr>
        <p:txBody>
          <a:bodyPr wrap="square" anchor="ctr">
            <a:normAutofit/>
          </a:bodyPr>
          <a:lstStyle/>
          <a:p>
            <a:r>
              <a:rPr lang="en-US" sz="3600" dirty="0"/>
              <a:t>Real Examples</a:t>
            </a:r>
          </a:p>
        </p:txBody>
      </p:sp>
      <p:pic>
        <p:nvPicPr>
          <p:cNvPr id="5" name="Content Placeholder 4">
            <a:extLst>
              <a:ext uri="{FF2B5EF4-FFF2-40B4-BE49-F238E27FC236}">
                <a16:creationId xmlns:a16="http://schemas.microsoft.com/office/drawing/2014/main" id="{DA247353-9876-3C3C-51B2-9C5A1224F10A}"/>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501" r="2819" b="2264"/>
          <a:stretch/>
        </p:blipFill>
        <p:spPr>
          <a:xfrm>
            <a:off x="6728396" y="380456"/>
            <a:ext cx="4473004" cy="6172744"/>
          </a:xfrm>
          <a:noFill/>
        </p:spPr>
      </p:pic>
      <p:sp>
        <p:nvSpPr>
          <p:cNvPr id="12" name="Content Placeholder 2">
            <a:extLst>
              <a:ext uri="{FF2B5EF4-FFF2-40B4-BE49-F238E27FC236}">
                <a16:creationId xmlns:a16="http://schemas.microsoft.com/office/drawing/2014/main" id="{C0779898-7C6D-60C4-FB2B-DC19388D67C5}"/>
              </a:ext>
            </a:extLst>
          </p:cNvPr>
          <p:cNvSpPr>
            <a:spLocks noGrp="1"/>
          </p:cNvSpPr>
          <p:nvPr>
            <p:ph sz="half" idx="10"/>
          </p:nvPr>
        </p:nvSpPr>
        <p:spPr>
          <a:xfrm>
            <a:off x="1557524" y="1676400"/>
            <a:ext cx="3624076" cy="4343400"/>
          </a:xfrm>
        </p:spPr>
        <p:txBody>
          <a:bodyPr wrap="square" anchor="t">
            <a:normAutofit/>
          </a:bodyPr>
          <a:lstStyle/>
          <a:p>
            <a:pPr>
              <a:lnSpc>
                <a:spcPct val="90000"/>
              </a:lnSpc>
            </a:pPr>
            <a:r>
              <a:rPr lang="en-US" sz="2400" dirty="0"/>
              <a:t>A third-party made promises on behalf of another</a:t>
            </a:r>
          </a:p>
          <a:p>
            <a:pPr>
              <a:lnSpc>
                <a:spcPct val="90000"/>
              </a:lnSpc>
            </a:pPr>
            <a:r>
              <a:rPr lang="en-US" sz="2400" dirty="0"/>
              <a:t>No legal terms and conditions</a:t>
            </a:r>
          </a:p>
          <a:p>
            <a:pPr>
              <a:lnSpc>
                <a:spcPct val="90000"/>
              </a:lnSpc>
            </a:pPr>
            <a:r>
              <a:rPr lang="en-US" sz="2400" dirty="0"/>
              <a:t>Details on deliverable are missing</a:t>
            </a:r>
          </a:p>
          <a:p>
            <a:pPr>
              <a:lnSpc>
                <a:spcPct val="90000"/>
              </a:lnSpc>
            </a:pPr>
            <a:r>
              <a:rPr lang="en-US" sz="2400" dirty="0"/>
              <a:t>Company’s name is spelt wrong</a:t>
            </a:r>
          </a:p>
          <a:p>
            <a:pPr>
              <a:lnSpc>
                <a:spcPct val="90000"/>
              </a:lnSpc>
            </a:pPr>
            <a:r>
              <a:rPr lang="en-US" sz="2400" dirty="0"/>
              <a:t>Annual payments are not clearly listed.</a:t>
            </a:r>
          </a:p>
          <a:p>
            <a:pPr>
              <a:lnSpc>
                <a:spcPct val="90000"/>
              </a:lnSpc>
            </a:pPr>
            <a:endParaRPr lang="en-US" dirty="0"/>
          </a:p>
        </p:txBody>
      </p:sp>
    </p:spTree>
    <p:extLst>
      <p:ext uri="{BB962C8B-B14F-4D97-AF65-F5344CB8AC3E}">
        <p14:creationId xmlns:p14="http://schemas.microsoft.com/office/powerpoint/2010/main" val="3153418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9A7A-631B-F71B-7A00-11EB49F4796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BA0648-5F5E-509C-8F5D-3C354A4E694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919" t="3030" r="5880" b="4546"/>
          <a:stretch/>
        </p:blipFill>
        <p:spPr>
          <a:xfrm>
            <a:off x="6564441" y="609600"/>
            <a:ext cx="4272197" cy="5791200"/>
          </a:xfrm>
          <a:noFill/>
        </p:spPr>
      </p:pic>
      <p:sp>
        <p:nvSpPr>
          <p:cNvPr id="10" name="Title 1">
            <a:extLst>
              <a:ext uri="{FF2B5EF4-FFF2-40B4-BE49-F238E27FC236}">
                <a16:creationId xmlns:a16="http://schemas.microsoft.com/office/drawing/2014/main" id="{D5E0F373-1EA3-85AF-B42E-28437AFD34D9}"/>
              </a:ext>
            </a:extLst>
          </p:cNvPr>
          <p:cNvSpPr>
            <a:spLocks noGrp="1"/>
          </p:cNvSpPr>
          <p:nvPr>
            <p:ph type="title"/>
          </p:nvPr>
        </p:nvSpPr>
        <p:spPr>
          <a:xfrm>
            <a:off x="1752600" y="76200"/>
            <a:ext cx="3276600" cy="2057400"/>
          </a:xfrm>
        </p:spPr>
        <p:txBody>
          <a:bodyPr wrap="square" anchor="ctr">
            <a:normAutofit/>
          </a:bodyPr>
          <a:lstStyle/>
          <a:p>
            <a:r>
              <a:rPr lang="en-US" sz="3600" dirty="0"/>
              <a:t>Real Examples</a:t>
            </a:r>
          </a:p>
        </p:txBody>
      </p:sp>
      <p:sp>
        <p:nvSpPr>
          <p:cNvPr id="12" name="Content Placeholder 2">
            <a:extLst>
              <a:ext uri="{FF2B5EF4-FFF2-40B4-BE49-F238E27FC236}">
                <a16:creationId xmlns:a16="http://schemas.microsoft.com/office/drawing/2014/main" id="{F7154DA1-618A-46C2-998B-F316AB0168F1}"/>
              </a:ext>
            </a:extLst>
          </p:cNvPr>
          <p:cNvSpPr>
            <a:spLocks noGrp="1"/>
          </p:cNvSpPr>
          <p:nvPr>
            <p:ph sz="half" idx="10"/>
          </p:nvPr>
        </p:nvSpPr>
        <p:spPr>
          <a:xfrm>
            <a:off x="1676400" y="1524000"/>
            <a:ext cx="3733800" cy="4495800"/>
          </a:xfrm>
        </p:spPr>
        <p:txBody>
          <a:bodyPr wrap="square" anchor="t">
            <a:noAutofit/>
          </a:bodyPr>
          <a:lstStyle/>
          <a:p>
            <a:pPr>
              <a:lnSpc>
                <a:spcPct val="90000"/>
              </a:lnSpc>
            </a:pPr>
            <a:r>
              <a:rPr lang="en-US" sz="2200" dirty="0"/>
              <a:t>When asked to sign the college’s standard contract, a contractor demanded the removal of the insurance and indemnification clauses.</a:t>
            </a:r>
          </a:p>
          <a:p>
            <a:pPr marL="0" indent="0">
              <a:lnSpc>
                <a:spcPct val="90000"/>
              </a:lnSpc>
              <a:buNone/>
            </a:pPr>
            <a:endParaRPr lang="en-US" sz="1200" dirty="0"/>
          </a:p>
          <a:p>
            <a:pPr>
              <a:lnSpc>
                <a:spcPct val="90000"/>
              </a:lnSpc>
            </a:pPr>
            <a:r>
              <a:rPr lang="en-US" sz="2200" dirty="0"/>
              <a:t>They then provided an alternate agreement and requested the college sign it instead.</a:t>
            </a:r>
          </a:p>
          <a:p>
            <a:pPr>
              <a:lnSpc>
                <a:spcPct val="90000"/>
              </a:lnSpc>
            </a:pPr>
            <a:endParaRPr lang="en-US" sz="1200" dirty="0"/>
          </a:p>
          <a:p>
            <a:pPr>
              <a:lnSpc>
                <a:spcPct val="90000"/>
              </a:lnSpc>
            </a:pPr>
            <a:r>
              <a:rPr lang="en-US" sz="2200" dirty="0"/>
              <a:t>After negotiations proved unsuccessful, the college contracted with a different vendor.</a:t>
            </a:r>
          </a:p>
        </p:txBody>
      </p:sp>
    </p:spTree>
    <p:extLst>
      <p:ext uri="{BB962C8B-B14F-4D97-AF65-F5344CB8AC3E}">
        <p14:creationId xmlns:p14="http://schemas.microsoft.com/office/powerpoint/2010/main" val="2608071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538FA-8EBE-45A3-D1EC-08F34A03034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308939-76C8-EA06-187B-559DE3FA3032}"/>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786" t="10142" r="3553" b="9986"/>
          <a:stretch/>
        </p:blipFill>
        <p:spPr>
          <a:xfrm>
            <a:off x="6539896" y="838200"/>
            <a:ext cx="4374559" cy="5410200"/>
          </a:xfrm>
          <a:noFill/>
        </p:spPr>
      </p:pic>
      <p:sp>
        <p:nvSpPr>
          <p:cNvPr id="10" name="Title 1">
            <a:extLst>
              <a:ext uri="{FF2B5EF4-FFF2-40B4-BE49-F238E27FC236}">
                <a16:creationId xmlns:a16="http://schemas.microsoft.com/office/drawing/2014/main" id="{374DD51E-192E-2024-E0D8-16A164434850}"/>
              </a:ext>
            </a:extLst>
          </p:cNvPr>
          <p:cNvSpPr>
            <a:spLocks noGrp="1"/>
          </p:cNvSpPr>
          <p:nvPr>
            <p:ph type="title"/>
          </p:nvPr>
        </p:nvSpPr>
        <p:spPr>
          <a:xfrm>
            <a:off x="1752600" y="152400"/>
            <a:ext cx="3276600" cy="1905000"/>
          </a:xfrm>
        </p:spPr>
        <p:txBody>
          <a:bodyPr wrap="square" anchor="ctr">
            <a:normAutofit/>
          </a:bodyPr>
          <a:lstStyle/>
          <a:p>
            <a:r>
              <a:rPr lang="en-US" sz="3600" dirty="0"/>
              <a:t>Real Examples</a:t>
            </a:r>
          </a:p>
        </p:txBody>
      </p:sp>
      <p:sp>
        <p:nvSpPr>
          <p:cNvPr id="12" name="Content Placeholder 2">
            <a:extLst>
              <a:ext uri="{FF2B5EF4-FFF2-40B4-BE49-F238E27FC236}">
                <a16:creationId xmlns:a16="http://schemas.microsoft.com/office/drawing/2014/main" id="{C1A12E56-5181-C573-C219-C3036947C3AA}"/>
              </a:ext>
            </a:extLst>
          </p:cNvPr>
          <p:cNvSpPr>
            <a:spLocks noGrp="1"/>
          </p:cNvSpPr>
          <p:nvPr>
            <p:ph sz="half" idx="10"/>
          </p:nvPr>
        </p:nvSpPr>
        <p:spPr>
          <a:xfrm>
            <a:off x="1371600" y="1524000"/>
            <a:ext cx="4038600" cy="4800600"/>
          </a:xfrm>
        </p:spPr>
        <p:txBody>
          <a:bodyPr wrap="square" anchor="t">
            <a:normAutofit/>
          </a:bodyPr>
          <a:lstStyle/>
          <a:p>
            <a:pPr>
              <a:lnSpc>
                <a:spcPct val="90000"/>
              </a:lnSpc>
            </a:pPr>
            <a:r>
              <a:rPr lang="en-US" sz="1800" dirty="0"/>
              <a:t>An architect requested 8 pages of revisions to colleges template agreement.</a:t>
            </a:r>
          </a:p>
          <a:p>
            <a:pPr>
              <a:lnSpc>
                <a:spcPct val="90000"/>
              </a:lnSpc>
            </a:pPr>
            <a:endParaRPr lang="en-US" sz="1800" dirty="0"/>
          </a:p>
          <a:p>
            <a:pPr>
              <a:lnSpc>
                <a:spcPct val="90000"/>
              </a:lnSpc>
            </a:pPr>
            <a:r>
              <a:rPr lang="en-US" sz="1800" dirty="0"/>
              <a:t>These changes were highly technical and numerous.</a:t>
            </a:r>
          </a:p>
          <a:p>
            <a:pPr>
              <a:lnSpc>
                <a:spcPct val="90000"/>
              </a:lnSpc>
            </a:pPr>
            <a:endParaRPr lang="en-US" sz="1800" dirty="0"/>
          </a:p>
          <a:p>
            <a:pPr>
              <a:lnSpc>
                <a:spcPct val="90000"/>
              </a:lnSpc>
            </a:pPr>
            <a:r>
              <a:rPr lang="en-US" sz="1800" dirty="0"/>
              <a:t>After the college declined these revisions, the architect submitted a much shorter list of edits.</a:t>
            </a:r>
          </a:p>
          <a:p>
            <a:pPr marL="0" indent="0">
              <a:lnSpc>
                <a:spcPct val="90000"/>
              </a:lnSpc>
              <a:buNone/>
            </a:pPr>
            <a:endParaRPr lang="en-US" sz="1800" dirty="0"/>
          </a:p>
          <a:p>
            <a:pPr>
              <a:lnSpc>
                <a:spcPct val="90000"/>
              </a:lnSpc>
            </a:pPr>
            <a:r>
              <a:rPr lang="en-US" sz="1800" dirty="0"/>
              <a:t>The college was then able to reject the most problematic requests and find a middle ground on the others.</a:t>
            </a:r>
          </a:p>
        </p:txBody>
      </p:sp>
    </p:spTree>
    <p:extLst>
      <p:ext uri="{BB962C8B-B14F-4D97-AF65-F5344CB8AC3E}">
        <p14:creationId xmlns:p14="http://schemas.microsoft.com/office/powerpoint/2010/main" val="3068477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52BE-0F86-C521-242B-1C1793FA3FE2}"/>
              </a:ext>
            </a:extLst>
          </p:cNvPr>
          <p:cNvSpPr>
            <a:spLocks noGrp="1"/>
          </p:cNvSpPr>
          <p:nvPr>
            <p:ph type="title"/>
          </p:nvPr>
        </p:nvSpPr>
        <p:spPr/>
        <p:txBody>
          <a:bodyPr/>
          <a:lstStyle/>
          <a:p>
            <a:r>
              <a:rPr lang="en-US" dirty="0"/>
              <a:t>Practical Tools – Routing Sheet</a:t>
            </a:r>
          </a:p>
        </p:txBody>
      </p:sp>
      <p:sp>
        <p:nvSpPr>
          <p:cNvPr id="3" name="Content Placeholder 2">
            <a:extLst>
              <a:ext uri="{FF2B5EF4-FFF2-40B4-BE49-F238E27FC236}">
                <a16:creationId xmlns:a16="http://schemas.microsoft.com/office/drawing/2014/main" id="{CF9DAD5C-3CB2-4DBE-5E2E-DC367C508D12}"/>
              </a:ext>
            </a:extLst>
          </p:cNvPr>
          <p:cNvSpPr>
            <a:spLocks noGrp="1"/>
          </p:cNvSpPr>
          <p:nvPr>
            <p:ph idx="1"/>
          </p:nvPr>
        </p:nvSpPr>
        <p:spPr/>
        <p:txBody>
          <a:bodyPr/>
          <a:lstStyle/>
          <a:p>
            <a:r>
              <a:rPr lang="en-US" dirty="0">
                <a:hlinkClick r:id="rId2" action="ppaction://hlinkfile"/>
              </a:rPr>
              <a:t>gs-113 - template.docx</a:t>
            </a:r>
            <a:endParaRPr lang="en-US" dirty="0"/>
          </a:p>
          <a:p>
            <a:pPr lvl="1"/>
            <a:r>
              <a:rPr lang="en-US" dirty="0"/>
              <a:t>This document is required for every agreement signed by the district.</a:t>
            </a:r>
          </a:p>
          <a:p>
            <a:pPr lvl="1"/>
            <a:r>
              <a:rPr lang="en-US" dirty="0"/>
              <a:t>It requires a multi-person review of each contract to ensure glaring errors are addressed before moving further up the ladder.</a:t>
            </a:r>
          </a:p>
        </p:txBody>
      </p:sp>
    </p:spTree>
    <p:extLst>
      <p:ext uri="{BB962C8B-B14F-4D97-AF65-F5344CB8AC3E}">
        <p14:creationId xmlns:p14="http://schemas.microsoft.com/office/powerpoint/2010/main" val="232954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rotWithShape="1">
          <a:blip r:embed="rId3"/>
          <a:srcRect b="17172"/>
          <a:stretch/>
        </p:blipFill>
        <p:spPr>
          <a:xfrm>
            <a:off x="0" y="0"/>
            <a:ext cx="12192000" cy="1582069"/>
          </a:xfrm>
          <a:prstGeom prst="rect">
            <a:avLst/>
          </a:prstGeom>
        </p:spPr>
      </p:pic>
      <p:sp>
        <p:nvSpPr>
          <p:cNvPr id="6" name="Shape 3"/>
          <p:cNvSpPr/>
          <p:nvPr/>
        </p:nvSpPr>
        <p:spPr>
          <a:xfrm flipV="1">
            <a:off x="1219201" y="3200399"/>
            <a:ext cx="9812406" cy="45720"/>
          </a:xfrm>
          <a:prstGeom prst="roundRect">
            <a:avLst>
              <a:gd name="adj" fmla="val 124127"/>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7" name="Shape 4"/>
          <p:cNvSpPr/>
          <p:nvPr/>
        </p:nvSpPr>
        <p:spPr>
          <a:xfrm>
            <a:off x="2662591" y="3210366"/>
            <a:ext cx="45719" cy="557670"/>
          </a:xfrm>
          <a:prstGeom prst="roundRect">
            <a:avLst>
              <a:gd name="adj" fmla="val 124127"/>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8" name="Shape 5"/>
          <p:cNvSpPr/>
          <p:nvPr/>
        </p:nvSpPr>
        <p:spPr>
          <a:xfrm>
            <a:off x="2528672" y="3104426"/>
            <a:ext cx="297281" cy="358473"/>
          </a:xfrm>
          <a:prstGeom prst="roundRect">
            <a:avLst>
              <a:gd name="adj" fmla="val 6668"/>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9" name="Text 6"/>
          <p:cNvSpPr/>
          <p:nvPr/>
        </p:nvSpPr>
        <p:spPr>
          <a:xfrm>
            <a:off x="2631785" y="3118546"/>
            <a:ext cx="84843" cy="239016"/>
          </a:xfrm>
          <a:prstGeom prst="rect">
            <a:avLst/>
          </a:prstGeom>
          <a:noFill/>
          <a:ln/>
        </p:spPr>
        <p:txBody>
          <a:bodyPr wrap="none" rtlCol="0" anchor="t"/>
          <a:lstStyle/>
          <a:p>
            <a:pPr algn="ctr">
              <a:lnSpc>
                <a:spcPts val="1396"/>
              </a:lnSpc>
            </a:pPr>
            <a:r>
              <a:rPr lang="en-US" sz="1396" b="1" dirty="0">
                <a:solidFill>
                  <a:schemeClr val="bg1"/>
                </a:solidFill>
                <a:latin typeface="Garamond" panose="02020404030301010803" pitchFamily="18" charset="0"/>
                <a:ea typeface="Alice" pitchFamily="34" charset="-122"/>
                <a:cs typeface="Calibri" panose="020F0502020204030204" pitchFamily="34" charset="0"/>
              </a:rPr>
              <a:t>1</a:t>
            </a:r>
            <a:endParaRPr lang="en-US" sz="1396" b="1" dirty="0">
              <a:solidFill>
                <a:schemeClr val="bg1"/>
              </a:solidFill>
              <a:latin typeface="Garamond" panose="02020404030301010803" pitchFamily="18" charset="0"/>
              <a:cs typeface="Calibri" panose="020F0502020204030204" pitchFamily="34" charset="0"/>
            </a:endParaRPr>
          </a:p>
        </p:txBody>
      </p:sp>
      <p:sp>
        <p:nvSpPr>
          <p:cNvPr id="10" name="Text 7"/>
          <p:cNvSpPr/>
          <p:nvPr/>
        </p:nvSpPr>
        <p:spPr>
          <a:xfrm>
            <a:off x="1703804" y="3789654"/>
            <a:ext cx="2102275" cy="248946"/>
          </a:xfrm>
          <a:prstGeom prst="rect">
            <a:avLst/>
          </a:prstGeom>
          <a:noFill/>
          <a:ln/>
        </p:spPr>
        <p:txBody>
          <a:bodyPr wrap="none" rtlCol="0" anchor="t"/>
          <a:lstStyle/>
          <a:p>
            <a:pPr algn="ctr">
              <a:lnSpc>
                <a:spcPts val="1454"/>
              </a:lnSpc>
            </a:pPr>
            <a:r>
              <a:rPr lang="en-US" dirty="0">
                <a:solidFill>
                  <a:srgbClr val="2C2821"/>
                </a:solidFill>
                <a:latin typeface="Garamond" panose="02020404030301010803" pitchFamily="18" charset="0"/>
                <a:ea typeface="Alice" pitchFamily="34" charset="-122"/>
                <a:cs typeface="Calibri" panose="020F0502020204030204" pitchFamily="34" charset="0"/>
              </a:rPr>
              <a:t>Initial Review</a:t>
            </a:r>
            <a:endParaRPr lang="en-US" dirty="0">
              <a:latin typeface="Garamond" panose="02020404030301010803" pitchFamily="18" charset="0"/>
              <a:cs typeface="Calibri" panose="020F0502020204030204" pitchFamily="34" charset="0"/>
            </a:endParaRPr>
          </a:p>
        </p:txBody>
      </p:sp>
      <p:sp>
        <p:nvSpPr>
          <p:cNvPr id="11" name="Text 8"/>
          <p:cNvSpPr/>
          <p:nvPr/>
        </p:nvSpPr>
        <p:spPr>
          <a:xfrm>
            <a:off x="990600" y="4059184"/>
            <a:ext cx="3258737" cy="1019854"/>
          </a:xfrm>
          <a:prstGeom prst="rect">
            <a:avLst/>
          </a:prstGeom>
          <a:noFill/>
          <a:ln/>
        </p:spPr>
        <p:txBody>
          <a:bodyPr wrap="square" rtlCol="0" anchor="t"/>
          <a:lstStyle/>
          <a:p>
            <a:pPr algn="ctr">
              <a:lnSpc>
                <a:spcPts val="1489"/>
              </a:lnSpc>
            </a:pPr>
            <a:r>
              <a:rPr lang="en-US" sz="1400" dirty="0">
                <a:solidFill>
                  <a:srgbClr val="2C2821"/>
                </a:solidFill>
                <a:latin typeface="Garamond" panose="02020404030301010803" pitchFamily="18" charset="0"/>
                <a:ea typeface="Lora" pitchFamily="34" charset="-122"/>
                <a:cs typeface="Calibri" panose="020F0502020204030204" pitchFamily="34" charset="0"/>
              </a:rPr>
              <a:t>Procurement staff evaluates the contract's insurance requirements, comparing them to existing district policies.</a:t>
            </a:r>
            <a:endParaRPr lang="en-US" sz="1400" dirty="0">
              <a:latin typeface="Garamond" panose="02020404030301010803" pitchFamily="18" charset="0"/>
              <a:cs typeface="Calibri" panose="020F0502020204030204" pitchFamily="34" charset="0"/>
            </a:endParaRPr>
          </a:p>
        </p:txBody>
      </p:sp>
      <p:sp>
        <p:nvSpPr>
          <p:cNvPr id="12" name="Shape 9"/>
          <p:cNvSpPr/>
          <p:nvPr/>
        </p:nvSpPr>
        <p:spPr>
          <a:xfrm>
            <a:off x="5657773" y="3200401"/>
            <a:ext cx="45719" cy="557670"/>
          </a:xfrm>
          <a:prstGeom prst="roundRect">
            <a:avLst>
              <a:gd name="adj" fmla="val 124127"/>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13" name="Shape 10"/>
          <p:cNvSpPr/>
          <p:nvPr/>
        </p:nvSpPr>
        <p:spPr>
          <a:xfrm>
            <a:off x="5531939" y="3067422"/>
            <a:ext cx="297281" cy="358473"/>
          </a:xfrm>
          <a:prstGeom prst="roundRect">
            <a:avLst>
              <a:gd name="adj" fmla="val 6668"/>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14" name="Text 11"/>
          <p:cNvSpPr/>
          <p:nvPr/>
        </p:nvSpPr>
        <p:spPr>
          <a:xfrm>
            <a:off x="5621385" y="3077184"/>
            <a:ext cx="97319" cy="239016"/>
          </a:xfrm>
          <a:prstGeom prst="rect">
            <a:avLst/>
          </a:prstGeom>
          <a:noFill/>
          <a:ln/>
        </p:spPr>
        <p:txBody>
          <a:bodyPr wrap="none" rtlCol="0" anchor="t"/>
          <a:lstStyle/>
          <a:p>
            <a:pPr algn="ctr">
              <a:lnSpc>
                <a:spcPts val="1396"/>
              </a:lnSpc>
            </a:pPr>
            <a:r>
              <a:rPr lang="en-US" sz="1396" b="1" dirty="0">
                <a:solidFill>
                  <a:schemeClr val="bg1"/>
                </a:solidFill>
                <a:latin typeface="Garamond" panose="02020404030301010803" pitchFamily="18" charset="0"/>
                <a:ea typeface="Alice" pitchFamily="34" charset="-122"/>
                <a:cs typeface="Calibri" panose="020F0502020204030204" pitchFamily="34" charset="0"/>
              </a:rPr>
              <a:t>2</a:t>
            </a:r>
            <a:endParaRPr lang="en-US" sz="1396" b="1" dirty="0">
              <a:solidFill>
                <a:schemeClr val="bg1"/>
              </a:solidFill>
              <a:latin typeface="Garamond" panose="02020404030301010803" pitchFamily="18" charset="0"/>
              <a:cs typeface="Calibri" panose="020F0502020204030204" pitchFamily="34" charset="0"/>
            </a:endParaRPr>
          </a:p>
        </p:txBody>
      </p:sp>
      <p:sp>
        <p:nvSpPr>
          <p:cNvPr id="15" name="Text 12"/>
          <p:cNvSpPr/>
          <p:nvPr/>
        </p:nvSpPr>
        <p:spPr>
          <a:xfrm>
            <a:off x="4731244" y="3713454"/>
            <a:ext cx="2014189" cy="248946"/>
          </a:xfrm>
          <a:prstGeom prst="rect">
            <a:avLst/>
          </a:prstGeom>
          <a:noFill/>
          <a:ln/>
        </p:spPr>
        <p:txBody>
          <a:bodyPr wrap="none" rtlCol="0" anchor="t"/>
          <a:lstStyle/>
          <a:p>
            <a:pPr algn="ctr">
              <a:lnSpc>
                <a:spcPts val="1454"/>
              </a:lnSpc>
            </a:pPr>
            <a:r>
              <a:rPr lang="en-US" dirty="0">
                <a:solidFill>
                  <a:srgbClr val="2C2821"/>
                </a:solidFill>
                <a:latin typeface="Garamond" panose="02020404030301010803" pitchFamily="18" charset="0"/>
                <a:ea typeface="Alice" pitchFamily="34" charset="-122"/>
                <a:cs typeface="Calibri" panose="020F0502020204030204" pitchFamily="34" charset="0"/>
              </a:rPr>
              <a:t>Risk Assessment</a:t>
            </a:r>
            <a:endParaRPr lang="en-US" dirty="0">
              <a:latin typeface="Garamond" panose="02020404030301010803" pitchFamily="18" charset="0"/>
              <a:cs typeface="Calibri" panose="020F0502020204030204" pitchFamily="34" charset="0"/>
            </a:endParaRPr>
          </a:p>
        </p:txBody>
      </p:sp>
      <p:sp>
        <p:nvSpPr>
          <p:cNvPr id="16" name="Text 13"/>
          <p:cNvSpPr/>
          <p:nvPr/>
        </p:nvSpPr>
        <p:spPr>
          <a:xfrm>
            <a:off x="4261172" y="4037115"/>
            <a:ext cx="3122197" cy="1019854"/>
          </a:xfrm>
          <a:prstGeom prst="rect">
            <a:avLst/>
          </a:prstGeom>
          <a:noFill/>
          <a:ln/>
        </p:spPr>
        <p:txBody>
          <a:bodyPr wrap="square" rtlCol="0" anchor="t"/>
          <a:lstStyle/>
          <a:p>
            <a:pPr algn="ctr">
              <a:lnSpc>
                <a:spcPts val="1489"/>
              </a:lnSpc>
            </a:pPr>
            <a:r>
              <a:rPr lang="en-US" sz="1400" dirty="0">
                <a:solidFill>
                  <a:srgbClr val="2C2821"/>
                </a:solidFill>
                <a:latin typeface="Garamond" panose="02020404030301010803" pitchFamily="18" charset="0"/>
                <a:ea typeface="Lora" pitchFamily="34" charset="-122"/>
                <a:cs typeface="Calibri" panose="020F0502020204030204" pitchFamily="34" charset="0"/>
              </a:rPr>
              <a:t>The district risk management department assesses the potential risks associated with the contract and the proposed insurance coverage.</a:t>
            </a:r>
            <a:endParaRPr lang="en-US" sz="1400" dirty="0">
              <a:latin typeface="Garamond" panose="02020404030301010803" pitchFamily="18" charset="0"/>
              <a:cs typeface="Calibri" panose="020F0502020204030204" pitchFamily="34" charset="0"/>
            </a:endParaRPr>
          </a:p>
        </p:txBody>
      </p:sp>
      <p:sp>
        <p:nvSpPr>
          <p:cNvPr id="17" name="Shape 14"/>
          <p:cNvSpPr/>
          <p:nvPr/>
        </p:nvSpPr>
        <p:spPr>
          <a:xfrm>
            <a:off x="8776073" y="3239881"/>
            <a:ext cx="45719" cy="557670"/>
          </a:xfrm>
          <a:prstGeom prst="roundRect">
            <a:avLst>
              <a:gd name="adj" fmla="val 124127"/>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18" name="Shape 15"/>
          <p:cNvSpPr/>
          <p:nvPr/>
        </p:nvSpPr>
        <p:spPr>
          <a:xfrm>
            <a:off x="8650239" y="3106902"/>
            <a:ext cx="297281" cy="358473"/>
          </a:xfrm>
          <a:prstGeom prst="roundRect">
            <a:avLst>
              <a:gd name="adj" fmla="val 6668"/>
            </a:avLst>
          </a:prstGeom>
          <a:solidFill>
            <a:srgbClr val="AA182C"/>
          </a:solidFill>
          <a:ln/>
        </p:spPr>
        <p:txBody>
          <a:bodyPr/>
          <a:lstStyle/>
          <a:p>
            <a:endParaRPr lang="en-US" dirty="0">
              <a:latin typeface="Garamond" panose="02020404030301010803" pitchFamily="18" charset="0"/>
              <a:cs typeface="Calibri" panose="020F0502020204030204" pitchFamily="34" charset="0"/>
            </a:endParaRPr>
          </a:p>
        </p:txBody>
      </p:sp>
      <p:sp>
        <p:nvSpPr>
          <p:cNvPr id="19" name="Text 16"/>
          <p:cNvSpPr/>
          <p:nvPr/>
        </p:nvSpPr>
        <p:spPr>
          <a:xfrm>
            <a:off x="8732877" y="3100118"/>
            <a:ext cx="96571" cy="239016"/>
          </a:xfrm>
          <a:prstGeom prst="rect">
            <a:avLst/>
          </a:prstGeom>
          <a:noFill/>
          <a:ln/>
        </p:spPr>
        <p:txBody>
          <a:bodyPr wrap="none" rtlCol="0" anchor="t"/>
          <a:lstStyle/>
          <a:p>
            <a:pPr algn="ctr">
              <a:lnSpc>
                <a:spcPts val="1396"/>
              </a:lnSpc>
            </a:pPr>
            <a:r>
              <a:rPr lang="en-US" sz="1396" b="1" dirty="0">
                <a:solidFill>
                  <a:schemeClr val="bg1"/>
                </a:solidFill>
                <a:latin typeface="Garamond" panose="02020404030301010803" pitchFamily="18" charset="0"/>
                <a:ea typeface="Alice" pitchFamily="34" charset="-122"/>
                <a:cs typeface="Calibri" panose="020F0502020204030204" pitchFamily="34" charset="0"/>
              </a:rPr>
              <a:t>3</a:t>
            </a:r>
            <a:endParaRPr lang="en-US" sz="1396" b="1" dirty="0">
              <a:solidFill>
                <a:schemeClr val="bg1"/>
              </a:solidFill>
              <a:latin typeface="Garamond" panose="02020404030301010803" pitchFamily="18" charset="0"/>
              <a:cs typeface="Calibri" panose="020F0502020204030204" pitchFamily="34" charset="0"/>
            </a:endParaRPr>
          </a:p>
        </p:txBody>
      </p:sp>
      <p:sp>
        <p:nvSpPr>
          <p:cNvPr id="20" name="Text 17"/>
          <p:cNvSpPr/>
          <p:nvPr/>
        </p:nvSpPr>
        <p:spPr>
          <a:xfrm>
            <a:off x="7696420" y="3733800"/>
            <a:ext cx="2356509" cy="201484"/>
          </a:xfrm>
          <a:prstGeom prst="rect">
            <a:avLst/>
          </a:prstGeom>
          <a:noFill/>
          <a:ln/>
        </p:spPr>
        <p:txBody>
          <a:bodyPr wrap="none" rtlCol="0" anchor="t"/>
          <a:lstStyle/>
          <a:p>
            <a:pPr algn="ctr">
              <a:lnSpc>
                <a:spcPts val="1454"/>
              </a:lnSpc>
            </a:pPr>
            <a:r>
              <a:rPr lang="en-US" dirty="0">
                <a:solidFill>
                  <a:srgbClr val="2C2821"/>
                </a:solidFill>
                <a:latin typeface="Garamond" panose="02020404030301010803" pitchFamily="18" charset="0"/>
                <a:ea typeface="Alice" pitchFamily="34" charset="-122"/>
                <a:cs typeface="Calibri" panose="020F0502020204030204" pitchFamily="34" charset="0"/>
              </a:rPr>
              <a:t>Negotiation &amp; Approval</a:t>
            </a:r>
            <a:endParaRPr lang="en-US" dirty="0">
              <a:latin typeface="Garamond" panose="02020404030301010803" pitchFamily="18" charset="0"/>
              <a:cs typeface="Calibri" panose="020F0502020204030204" pitchFamily="34" charset="0"/>
            </a:endParaRPr>
          </a:p>
        </p:txBody>
      </p:sp>
      <p:sp>
        <p:nvSpPr>
          <p:cNvPr id="21" name="Text 18"/>
          <p:cNvSpPr/>
          <p:nvPr/>
        </p:nvSpPr>
        <p:spPr>
          <a:xfrm>
            <a:off x="7265193" y="4059184"/>
            <a:ext cx="3352800" cy="1274816"/>
          </a:xfrm>
          <a:prstGeom prst="rect">
            <a:avLst/>
          </a:prstGeom>
          <a:noFill/>
          <a:ln/>
        </p:spPr>
        <p:txBody>
          <a:bodyPr wrap="square" rtlCol="0" anchor="t"/>
          <a:lstStyle/>
          <a:p>
            <a:pPr algn="ctr">
              <a:lnSpc>
                <a:spcPts val="1489"/>
              </a:lnSpc>
            </a:pPr>
            <a:r>
              <a:rPr lang="en-US" sz="1400" dirty="0">
                <a:solidFill>
                  <a:srgbClr val="2C2821"/>
                </a:solidFill>
                <a:latin typeface="Garamond" panose="02020404030301010803" pitchFamily="18" charset="0"/>
                <a:ea typeface="Lora" pitchFamily="34" charset="-122"/>
                <a:cs typeface="Calibri" panose="020F0502020204030204" pitchFamily="34" charset="0"/>
              </a:rPr>
              <a:t>Negotiations with the vendor may be necessary to modify insurance coverage to meet district requirements. Final approval comes from the district’s legal counsel, risk management, or designee.</a:t>
            </a:r>
            <a:endParaRPr lang="en-US" sz="1400" dirty="0">
              <a:latin typeface="Garamond" panose="02020404030301010803" pitchFamily="18" charset="0"/>
              <a:cs typeface="Calibri" panose="020F0502020204030204" pitchFamily="34" charset="0"/>
            </a:endParaRPr>
          </a:p>
        </p:txBody>
      </p:sp>
      <p:sp>
        <p:nvSpPr>
          <p:cNvPr id="2" name="Title 1">
            <a:extLst>
              <a:ext uri="{FF2B5EF4-FFF2-40B4-BE49-F238E27FC236}">
                <a16:creationId xmlns:a16="http://schemas.microsoft.com/office/drawing/2014/main" id="{97668FC5-10FC-D1C9-3C68-2C44FFE154A7}"/>
              </a:ext>
            </a:extLst>
          </p:cNvPr>
          <p:cNvSpPr>
            <a:spLocks noGrp="1"/>
          </p:cNvSpPr>
          <p:nvPr>
            <p:ph type="title"/>
          </p:nvPr>
        </p:nvSpPr>
        <p:spPr>
          <a:xfrm>
            <a:off x="1703804" y="1847868"/>
            <a:ext cx="8229600" cy="830262"/>
          </a:xfrm>
        </p:spPr>
        <p:txBody>
          <a:bodyPr/>
          <a:lstStyle/>
          <a:p>
            <a:r>
              <a:rPr lang="en-US" dirty="0"/>
              <a:t>Review and Approval Process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0D74-DAD6-C4BB-D860-4E336AC99727}"/>
              </a:ext>
            </a:extLst>
          </p:cNvPr>
          <p:cNvSpPr>
            <a:spLocks noGrp="1"/>
          </p:cNvSpPr>
          <p:nvPr>
            <p:ph type="title"/>
          </p:nvPr>
        </p:nvSpPr>
        <p:spPr/>
        <p:txBody>
          <a:bodyPr/>
          <a:lstStyle/>
          <a:p>
            <a:r>
              <a:rPr lang="en-US" dirty="0"/>
              <a:t>Practical Tools – Contract Checklist</a:t>
            </a:r>
          </a:p>
        </p:txBody>
      </p:sp>
      <p:sp>
        <p:nvSpPr>
          <p:cNvPr id="3" name="Content Placeholder 2">
            <a:extLst>
              <a:ext uri="{FF2B5EF4-FFF2-40B4-BE49-F238E27FC236}">
                <a16:creationId xmlns:a16="http://schemas.microsoft.com/office/drawing/2014/main" id="{5C9554D1-DFDA-9EDC-4516-9892F91D488A}"/>
              </a:ext>
            </a:extLst>
          </p:cNvPr>
          <p:cNvSpPr>
            <a:spLocks noGrp="1"/>
          </p:cNvSpPr>
          <p:nvPr>
            <p:ph idx="1"/>
          </p:nvPr>
        </p:nvSpPr>
        <p:spPr/>
        <p:txBody>
          <a:bodyPr/>
          <a:lstStyle/>
          <a:p>
            <a:r>
              <a:rPr lang="en-US" dirty="0">
                <a:hlinkClick r:id="rId2" action="ppaction://hlinkfile"/>
              </a:rPr>
              <a:t>CONTRACT REVIEW CHECKLIST.docx</a:t>
            </a:r>
            <a:endParaRPr lang="en-US" dirty="0"/>
          </a:p>
          <a:p>
            <a:pPr lvl="1"/>
            <a:r>
              <a:rPr lang="en-US" dirty="0"/>
              <a:t>This is an example of what a contract checklist could look like to ensure a comprehensive review of the more common, and essential, provisions.</a:t>
            </a:r>
          </a:p>
        </p:txBody>
      </p:sp>
    </p:spTree>
    <p:extLst>
      <p:ext uri="{BB962C8B-B14F-4D97-AF65-F5344CB8AC3E}">
        <p14:creationId xmlns:p14="http://schemas.microsoft.com/office/powerpoint/2010/main" val="1425038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3E4D-7658-73CB-E6B8-70AAE4489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BCAD4-99A2-D694-369D-F82F57847A57}"/>
              </a:ext>
            </a:extLst>
          </p:cNvPr>
          <p:cNvSpPr>
            <a:spLocks noGrp="1"/>
          </p:cNvSpPr>
          <p:nvPr>
            <p:ph type="title"/>
          </p:nvPr>
        </p:nvSpPr>
        <p:spPr/>
        <p:txBody>
          <a:bodyPr/>
          <a:lstStyle/>
          <a:p>
            <a:r>
              <a:rPr lang="en-US" dirty="0"/>
              <a:t>When To Involve Risk Management</a:t>
            </a:r>
          </a:p>
        </p:txBody>
      </p:sp>
      <p:sp>
        <p:nvSpPr>
          <p:cNvPr id="6" name="Content Placeholder 2">
            <a:extLst>
              <a:ext uri="{FF2B5EF4-FFF2-40B4-BE49-F238E27FC236}">
                <a16:creationId xmlns:a16="http://schemas.microsoft.com/office/drawing/2014/main" id="{FCE2F4FE-5639-E27B-F0D5-D16F22E22849}"/>
              </a:ext>
            </a:extLst>
          </p:cNvPr>
          <p:cNvSpPr>
            <a:spLocks noGrp="1" noChangeArrowheads="1"/>
          </p:cNvSpPr>
          <p:nvPr>
            <p:ph idx="1"/>
          </p:nvPr>
        </p:nvSpPr>
        <p:spPr bwMode="auto">
          <a:xfrm>
            <a:off x="1371600" y="1694795"/>
            <a:ext cx="883920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sz="2400" b="1" dirty="0">
                <a:solidFill>
                  <a:schemeClr val="tx1"/>
                </a:solidFill>
              </a:rPr>
              <a:t>Unusual or Inherently Hazardous Activities</a:t>
            </a:r>
          </a:p>
          <a:p>
            <a:pPr marL="0" indent="0">
              <a:spcBef>
                <a:spcPct val="0"/>
              </a:spcBef>
              <a:buNone/>
            </a:pPr>
            <a:endParaRPr lang="en-US" sz="2400" b="1" dirty="0">
              <a:solidFill>
                <a:schemeClr val="tx1"/>
              </a:solidFill>
            </a:endParaRPr>
          </a:p>
          <a:p>
            <a:pPr marL="400050" lvl="1" indent="0">
              <a:spcBef>
                <a:spcPct val="0"/>
              </a:spcBef>
              <a:buFontTx/>
              <a:buChar char="•"/>
            </a:pPr>
            <a:r>
              <a:rPr lang="en-US" sz="2000" dirty="0">
                <a:solidFill>
                  <a:schemeClr val="tx1"/>
                </a:solidFill>
              </a:rPr>
              <a:t>Examples include leapfrog aerial displays or events with bounce houses</a:t>
            </a:r>
          </a:p>
          <a:p>
            <a:pPr marL="400050" lvl="1" indent="0">
              <a:spcBef>
                <a:spcPct val="0"/>
              </a:spcBef>
              <a:buNone/>
            </a:pPr>
            <a:endParaRPr lang="en-US" sz="2000" dirty="0">
              <a:solidFill>
                <a:schemeClr val="tx1"/>
              </a:solidFill>
            </a:endParaRPr>
          </a:p>
          <a:p>
            <a:pPr marL="400050" lvl="1" indent="0">
              <a:spcBef>
                <a:spcPct val="0"/>
              </a:spcBef>
              <a:buFontTx/>
              <a:buChar char="•"/>
            </a:pPr>
            <a:r>
              <a:rPr lang="en-US" altLang="en-US" sz="2000" dirty="0">
                <a:solidFill>
                  <a:schemeClr val="tx1"/>
                </a:solidFill>
              </a:rPr>
              <a:t>Risk reviews the District’s liability exposure and may recommend denying the request or introducing additional precautions (e.g., higher insurance limits or a security plan)</a:t>
            </a:r>
          </a:p>
          <a:p>
            <a:pPr marL="400050" lvl="1" indent="0">
              <a:spcBef>
                <a:spcPct val="0"/>
              </a:spcBef>
              <a:buNone/>
            </a:pPr>
            <a:endParaRPr lang="en-US" altLang="en-US" sz="2400" b="1" dirty="0">
              <a:solidFill>
                <a:schemeClr val="tx1"/>
              </a:solidFill>
            </a:endParaRPr>
          </a:p>
          <a:p>
            <a:pPr marL="0" indent="0">
              <a:spcBef>
                <a:spcPct val="0"/>
              </a:spcBef>
              <a:buNone/>
            </a:pPr>
            <a:r>
              <a:rPr lang="en-US" sz="2400" b="1" dirty="0">
                <a:solidFill>
                  <a:schemeClr val="tx1"/>
                </a:solidFill>
              </a:rPr>
              <a:t>Non-Standard Insurance Requirements</a:t>
            </a:r>
          </a:p>
          <a:p>
            <a:pPr marL="0" indent="0">
              <a:spcBef>
                <a:spcPct val="0"/>
              </a:spcBef>
              <a:buNone/>
            </a:pPr>
            <a:endParaRPr lang="en-US" sz="2400" b="1" dirty="0">
              <a:solidFill>
                <a:schemeClr val="tx1"/>
              </a:solidFill>
            </a:endParaRPr>
          </a:p>
          <a:p>
            <a:pPr marL="400050" lvl="1" indent="0">
              <a:spcBef>
                <a:spcPct val="0"/>
              </a:spcBef>
              <a:buFontTx/>
              <a:buChar char="•"/>
            </a:pPr>
            <a:r>
              <a:rPr lang="en-US" sz="2000" dirty="0">
                <a:solidFill>
                  <a:schemeClr val="tx1"/>
                </a:solidFill>
              </a:rPr>
              <a:t>When unusual coverage is necessary (e.g., fine art insurance)</a:t>
            </a:r>
          </a:p>
          <a:p>
            <a:pPr marL="400050" lvl="1" indent="0">
              <a:spcBef>
                <a:spcPct val="0"/>
              </a:spcBef>
              <a:buNone/>
            </a:pPr>
            <a:endParaRPr lang="en-US" sz="2000" dirty="0">
              <a:solidFill>
                <a:schemeClr val="tx1"/>
              </a:solidFill>
            </a:endParaRPr>
          </a:p>
          <a:p>
            <a:pPr marL="400050" lvl="1" indent="0">
              <a:spcBef>
                <a:spcPct val="0"/>
              </a:spcBef>
              <a:buFontTx/>
              <a:buChar char="•"/>
            </a:pPr>
            <a:r>
              <a:rPr lang="en-US" sz="2000" dirty="0">
                <a:solidFill>
                  <a:schemeClr val="tx1"/>
                </a:solidFill>
              </a:rPr>
              <a:t>When changes to standard insurance limits are requested</a:t>
            </a:r>
            <a:endParaRPr lang="en-US" altLang="en-US" sz="2000" dirty="0">
              <a:solidFill>
                <a:schemeClr val="tx1"/>
              </a:solidFill>
            </a:endParaRPr>
          </a:p>
        </p:txBody>
      </p:sp>
    </p:spTree>
    <p:extLst>
      <p:ext uri="{BB962C8B-B14F-4D97-AF65-F5344CB8AC3E}">
        <p14:creationId xmlns:p14="http://schemas.microsoft.com/office/powerpoint/2010/main" val="3907566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A71E-EE2E-DCA8-FF14-D6985C257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8367F-136A-9C81-0AA3-A6E0E402AF2E}"/>
              </a:ext>
            </a:extLst>
          </p:cNvPr>
          <p:cNvSpPr>
            <a:spLocks noGrp="1"/>
          </p:cNvSpPr>
          <p:nvPr>
            <p:ph type="title"/>
          </p:nvPr>
        </p:nvSpPr>
        <p:spPr/>
        <p:txBody>
          <a:bodyPr/>
          <a:lstStyle/>
          <a:p>
            <a:r>
              <a:rPr lang="en-US" dirty="0"/>
              <a:t>When To Involve the Legal Team</a:t>
            </a:r>
          </a:p>
        </p:txBody>
      </p:sp>
      <p:sp>
        <p:nvSpPr>
          <p:cNvPr id="6" name="Content Placeholder 2">
            <a:extLst>
              <a:ext uri="{FF2B5EF4-FFF2-40B4-BE49-F238E27FC236}">
                <a16:creationId xmlns:a16="http://schemas.microsoft.com/office/drawing/2014/main" id="{91D88ED5-A593-CAFC-DFAA-8367A2DABF31}"/>
              </a:ext>
            </a:extLst>
          </p:cNvPr>
          <p:cNvSpPr>
            <a:spLocks noGrp="1" noChangeArrowheads="1"/>
          </p:cNvSpPr>
          <p:nvPr>
            <p:ph idx="1"/>
          </p:nvPr>
        </p:nvSpPr>
        <p:spPr bwMode="auto">
          <a:xfrm>
            <a:off x="1943100" y="1502663"/>
            <a:ext cx="8305801"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sz="2400" b="1" dirty="0">
                <a:solidFill>
                  <a:schemeClr val="tx1"/>
                </a:solidFill>
              </a:rPr>
              <a:t>Non-Standard Contracts:</a:t>
            </a:r>
          </a:p>
          <a:p>
            <a:pPr marL="0" indent="0">
              <a:spcBef>
                <a:spcPct val="0"/>
              </a:spcBef>
              <a:buNone/>
            </a:pPr>
            <a:endParaRPr lang="en-US" sz="2400" b="1" dirty="0">
              <a:solidFill>
                <a:schemeClr val="tx1"/>
              </a:solidFill>
            </a:endParaRPr>
          </a:p>
          <a:p>
            <a:pPr marL="400050" lvl="1" indent="0">
              <a:spcBef>
                <a:spcPct val="0"/>
              </a:spcBef>
              <a:buFontTx/>
              <a:buChar char="•"/>
            </a:pPr>
            <a:r>
              <a:rPr lang="en-US" sz="2000" dirty="0">
                <a:solidFill>
                  <a:schemeClr val="tx1"/>
                </a:solidFill>
              </a:rPr>
              <a:t>If the college’s approved templates are not being used.</a:t>
            </a:r>
          </a:p>
          <a:p>
            <a:pPr marL="400050" lvl="1" indent="0">
              <a:spcBef>
                <a:spcPct val="0"/>
              </a:spcBef>
              <a:buFontTx/>
              <a:buChar char="•"/>
            </a:pPr>
            <a:r>
              <a:rPr lang="en-US" sz="2000" dirty="0">
                <a:solidFill>
                  <a:schemeClr val="tx1"/>
                </a:solidFill>
              </a:rPr>
              <a:t>Significant changes to college’s templates are requested.</a:t>
            </a:r>
          </a:p>
          <a:p>
            <a:pPr marL="400050" lvl="1" indent="0">
              <a:spcBef>
                <a:spcPct val="0"/>
              </a:spcBef>
              <a:buNone/>
            </a:pPr>
            <a:endParaRPr lang="en-US" altLang="en-US" sz="2400" b="1" dirty="0">
              <a:solidFill>
                <a:schemeClr val="tx1"/>
              </a:solidFill>
            </a:endParaRPr>
          </a:p>
          <a:p>
            <a:pPr marL="0" indent="0">
              <a:spcBef>
                <a:spcPct val="0"/>
              </a:spcBef>
              <a:buNone/>
            </a:pPr>
            <a:r>
              <a:rPr lang="en-US" sz="2400" b="1" dirty="0">
                <a:solidFill>
                  <a:schemeClr val="tx1"/>
                </a:solidFill>
              </a:rPr>
              <a:t>Key Terms or Clauses</a:t>
            </a:r>
          </a:p>
          <a:p>
            <a:pPr marL="0" indent="0">
              <a:spcBef>
                <a:spcPct val="0"/>
              </a:spcBef>
              <a:buNone/>
            </a:pPr>
            <a:endParaRPr lang="en-US" sz="2000" b="1" dirty="0">
              <a:solidFill>
                <a:schemeClr val="tx1"/>
              </a:solidFill>
            </a:endParaRPr>
          </a:p>
          <a:p>
            <a:pPr marL="400050" lvl="1" indent="0">
              <a:spcBef>
                <a:spcPct val="0"/>
              </a:spcBef>
              <a:buFontTx/>
              <a:buChar char="•"/>
            </a:pPr>
            <a:r>
              <a:rPr lang="en-US" sz="2000" dirty="0">
                <a:solidFill>
                  <a:schemeClr val="tx1"/>
                </a:solidFill>
              </a:rPr>
              <a:t>Look for markers such as indemnification, liability, or release of liability.</a:t>
            </a:r>
          </a:p>
          <a:p>
            <a:pPr marL="400050" lvl="1" indent="0">
              <a:spcBef>
                <a:spcPct val="0"/>
              </a:spcBef>
              <a:buFontTx/>
              <a:buChar char="•"/>
            </a:pPr>
            <a:endParaRPr lang="en-US" sz="1800" dirty="0">
              <a:solidFill>
                <a:schemeClr val="tx1"/>
              </a:solidFill>
            </a:endParaRPr>
          </a:p>
          <a:p>
            <a:pPr marL="0" indent="0">
              <a:spcBef>
                <a:spcPct val="0"/>
              </a:spcBef>
              <a:buNone/>
            </a:pPr>
            <a:r>
              <a:rPr lang="en-US" sz="2400" b="1" dirty="0">
                <a:solidFill>
                  <a:schemeClr val="tx1"/>
                </a:solidFill>
              </a:rPr>
              <a:t>Uncertainty</a:t>
            </a:r>
          </a:p>
          <a:p>
            <a:pPr marL="0" indent="0">
              <a:spcBef>
                <a:spcPct val="0"/>
              </a:spcBef>
              <a:buNone/>
            </a:pPr>
            <a:endParaRPr lang="en-US" sz="2000" b="1" dirty="0">
              <a:solidFill>
                <a:schemeClr val="tx1"/>
              </a:solidFill>
            </a:endParaRPr>
          </a:p>
          <a:p>
            <a:pPr marL="400050" lvl="1" indent="0">
              <a:spcBef>
                <a:spcPct val="0"/>
              </a:spcBef>
              <a:buFontTx/>
              <a:buChar char="•"/>
            </a:pPr>
            <a:r>
              <a:rPr lang="en-US" sz="2000" dirty="0">
                <a:solidFill>
                  <a:schemeClr val="tx1"/>
                </a:solidFill>
              </a:rPr>
              <a:t>If there’s any doubt, it’s always best to consult the legal team as early as possible!</a:t>
            </a:r>
          </a:p>
        </p:txBody>
      </p:sp>
    </p:spTree>
    <p:extLst>
      <p:ext uri="{BB962C8B-B14F-4D97-AF65-F5344CB8AC3E}">
        <p14:creationId xmlns:p14="http://schemas.microsoft.com/office/powerpoint/2010/main" val="1392482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A7C5A14-2E68-0CBD-50D4-A2D133AA1B00}"/>
              </a:ext>
            </a:extLst>
          </p:cNvPr>
          <p:cNvSpPr>
            <a:spLocks noGrp="1"/>
          </p:cNvSpPr>
          <p:nvPr>
            <p:ph type="title"/>
          </p:nvPr>
        </p:nvSpPr>
        <p:spPr>
          <a:xfrm>
            <a:off x="1981200" y="0"/>
            <a:ext cx="8229600" cy="830262"/>
          </a:xfrm>
        </p:spPr>
        <p:txBody>
          <a:bodyPr/>
          <a:lstStyle/>
          <a:p>
            <a:endParaRPr lang="en-US" dirty="0"/>
          </a:p>
        </p:txBody>
      </p:sp>
      <p:pic>
        <p:nvPicPr>
          <p:cNvPr id="7" name="Content Placeholder 6" descr="A colorful question marks around a white text&#10;&#10;Description automatically generated">
            <a:extLst>
              <a:ext uri="{FF2B5EF4-FFF2-40B4-BE49-F238E27FC236}">
                <a16:creationId xmlns:a16="http://schemas.microsoft.com/office/drawing/2014/main" id="{F2D70042-8F60-DA85-E535-CB3C81799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2209801"/>
            <a:ext cx="7543800" cy="2828925"/>
          </a:xfrm>
          <a:noFill/>
        </p:spPr>
      </p:pic>
    </p:spTree>
    <p:extLst>
      <p:ext uri="{BB962C8B-B14F-4D97-AF65-F5344CB8AC3E}">
        <p14:creationId xmlns:p14="http://schemas.microsoft.com/office/powerpoint/2010/main" val="521989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p:txBody>
          <a:bodyPr/>
          <a:lstStyle/>
          <a:p>
            <a:r>
              <a:rPr lang="en-US" sz="7000" dirty="0"/>
              <a:t>Thank You! </a:t>
            </a:r>
          </a:p>
        </p:txBody>
      </p:sp>
    </p:spTree>
    <p:extLst>
      <p:ext uri="{BB962C8B-B14F-4D97-AF65-F5344CB8AC3E}">
        <p14:creationId xmlns:p14="http://schemas.microsoft.com/office/powerpoint/2010/main" val="276527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encil on notebook">
            <a:extLst>
              <a:ext uri="{FF2B5EF4-FFF2-40B4-BE49-F238E27FC236}">
                <a16:creationId xmlns:a16="http://schemas.microsoft.com/office/drawing/2014/main" id="{358808DE-1F39-F713-BAEA-35741AA00C33}"/>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6858000" y="1981201"/>
            <a:ext cx="4267200" cy="2848582"/>
          </a:xfrm>
          <a:prstGeom prst="rect">
            <a:avLst/>
          </a:prstGeom>
          <a:ln>
            <a:noFill/>
          </a:ln>
          <a:effectLst>
            <a:softEdge rad="112500"/>
          </a:effectLst>
        </p:spPr>
      </p:pic>
      <p:sp>
        <p:nvSpPr>
          <p:cNvPr id="2" name="Rectangle 1">
            <a:extLst>
              <a:ext uri="{FF2B5EF4-FFF2-40B4-BE49-F238E27FC236}">
                <a16:creationId xmlns:a16="http://schemas.microsoft.com/office/drawing/2014/main" id="{333592A1-830E-F772-9BF4-F6FB36DF6A91}"/>
              </a:ext>
            </a:extLst>
          </p:cNvPr>
          <p:cNvSpPr/>
          <p:nvPr/>
        </p:nvSpPr>
        <p:spPr>
          <a:xfrm>
            <a:off x="1828800" y="940565"/>
            <a:ext cx="4038600" cy="2085569"/>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bg1"/>
                </a:solidFill>
                <a:latin typeface="Garamond" panose="02020404030301010803" pitchFamily="18" charset="0"/>
                <a:cs typeface="Arial" panose="020B0604020202020204" pitchFamily="34" charset="0"/>
              </a:rPr>
              <a:t>What sort of events/activities do you have on your campus?</a:t>
            </a:r>
          </a:p>
        </p:txBody>
      </p:sp>
      <p:sp>
        <p:nvSpPr>
          <p:cNvPr id="3" name="Rectangle 2">
            <a:extLst>
              <a:ext uri="{FF2B5EF4-FFF2-40B4-BE49-F238E27FC236}">
                <a16:creationId xmlns:a16="http://schemas.microsoft.com/office/drawing/2014/main" id="{2AC3ECAF-BF81-4D23-4998-1DF216417C50}"/>
              </a:ext>
            </a:extLst>
          </p:cNvPr>
          <p:cNvSpPr/>
          <p:nvPr/>
        </p:nvSpPr>
        <p:spPr>
          <a:xfrm>
            <a:off x="1066800" y="3581401"/>
            <a:ext cx="4038600" cy="1981199"/>
          </a:xfrm>
          <a:prstGeom prst="rect">
            <a:avLst/>
          </a:prstGeom>
          <a:noFill/>
          <a:ln>
            <a:solidFill>
              <a:schemeClr val="bg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0"/>
              </a:spcBef>
            </a:pPr>
            <a:r>
              <a:rPr lang="en-US" sz="2800" b="1" dirty="0">
                <a:solidFill>
                  <a:schemeClr val="bg1"/>
                </a:solidFill>
                <a:latin typeface="Garamond" panose="02020404030301010803" pitchFamily="18" charset="0"/>
                <a:cs typeface="Arial" panose="020B0604020202020204" pitchFamily="34" charset="0"/>
              </a:rPr>
              <a:t>What are some of the reasons these events are happening?</a:t>
            </a:r>
          </a:p>
        </p:txBody>
      </p:sp>
    </p:spTree>
    <p:extLst>
      <p:ext uri="{BB962C8B-B14F-4D97-AF65-F5344CB8AC3E}">
        <p14:creationId xmlns:p14="http://schemas.microsoft.com/office/powerpoint/2010/main" val="700533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63A8149-259F-4D75-C30F-4EA2648BA9FB}"/>
              </a:ext>
            </a:extLst>
          </p:cNvPr>
          <p:cNvSpPr txBox="1">
            <a:spLocks/>
          </p:cNvSpPr>
          <p:nvPr/>
        </p:nvSpPr>
        <p:spPr bwMode="auto">
          <a:xfrm>
            <a:off x="609600" y="152400"/>
            <a:ext cx="109728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500" b="1">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pPr>
              <a:spcAft>
                <a:spcPts val="600"/>
              </a:spcAft>
            </a:pPr>
            <a:r>
              <a:rPr lang="en-US" b="1" kern="0">
                <a:solidFill>
                  <a:srgbClr val="AA182C"/>
                </a:solidFill>
                <a:latin typeface="Garamond" panose="02020404030301010803" pitchFamily="18" charset="0"/>
                <a:ea typeface="+mj-ea"/>
                <a:cs typeface="Calibri" panose="020F0502020204030204" pitchFamily="34" charset="0"/>
              </a:rPr>
              <a:t>When is an activity too risky?</a:t>
            </a:r>
          </a:p>
        </p:txBody>
      </p:sp>
      <p:pic>
        <p:nvPicPr>
          <p:cNvPr id="9" name="Picture 2" descr="Career Power-Up: Weighing the Risk of Taking Risks">
            <a:extLst>
              <a:ext uri="{FF2B5EF4-FFF2-40B4-BE49-F238E27FC236}">
                <a16:creationId xmlns:a16="http://schemas.microsoft.com/office/drawing/2014/main" id="{9DAB5341-6B31-1E41-B456-C7CE79010C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68" b="9367"/>
          <a:stretch/>
        </p:blipFill>
        <p:spPr bwMode="auto">
          <a:xfrm>
            <a:off x="776912" y="1143000"/>
            <a:ext cx="10638176" cy="43434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3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F9D0777-5A1B-8D73-6DFA-AAAE7604A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9144001" cy="3910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46EF51-5028-86CE-FCB2-1F19AB37179F}"/>
              </a:ext>
            </a:extLst>
          </p:cNvPr>
          <p:cNvSpPr txBox="1"/>
          <p:nvPr/>
        </p:nvSpPr>
        <p:spPr>
          <a:xfrm>
            <a:off x="4800600" y="6091153"/>
            <a:ext cx="3505200" cy="338554"/>
          </a:xfrm>
          <a:prstGeom prst="rect">
            <a:avLst/>
          </a:prstGeom>
          <a:noFill/>
        </p:spPr>
        <p:txBody>
          <a:bodyPr wrap="square" rtlCol="0">
            <a:spAutoFit/>
          </a:bodyPr>
          <a:lstStyle/>
          <a:p>
            <a:r>
              <a:rPr lang="en-US" sz="1600" i="1" dirty="0">
                <a:solidFill>
                  <a:srgbClr val="03293E"/>
                </a:solidFill>
                <a:latin typeface="Garamond" panose="02020404030301010803" pitchFamily="18" charset="0"/>
                <a:cs typeface="Calibri" panose="020F0502020204030204" pitchFamily="34" charset="0"/>
              </a:rPr>
              <a:t>Contract Manual pages 5-11</a:t>
            </a:r>
          </a:p>
        </p:txBody>
      </p:sp>
      <p:pic>
        <p:nvPicPr>
          <p:cNvPr id="1026" name="Picture 2" descr="Magnifying glass red icon on white background Vector Image">
            <a:extLst>
              <a:ext uri="{FF2B5EF4-FFF2-40B4-BE49-F238E27FC236}">
                <a16:creationId xmlns:a16="http://schemas.microsoft.com/office/drawing/2014/main" id="{F284B7EC-3E40-0061-1D3F-67A8F0804F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400" t="18889" r="26000" b="27778"/>
          <a:stretch/>
        </p:blipFill>
        <p:spPr bwMode="auto">
          <a:xfrm>
            <a:off x="4431792" y="6019800"/>
            <a:ext cx="381000" cy="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6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D40-0936-2558-CE88-B468BDF7C963}"/>
              </a:ext>
            </a:extLst>
          </p:cNvPr>
          <p:cNvSpPr>
            <a:spLocks noGrp="1"/>
          </p:cNvSpPr>
          <p:nvPr>
            <p:ph type="title"/>
          </p:nvPr>
        </p:nvSpPr>
        <p:spPr>
          <a:xfrm>
            <a:off x="1981200" y="160338"/>
            <a:ext cx="8229600" cy="830262"/>
          </a:xfrm>
        </p:spPr>
        <p:txBody>
          <a:bodyPr/>
          <a:lstStyle/>
          <a:p>
            <a:r>
              <a:rPr lang="en-US" dirty="0"/>
              <a:t>Who…</a:t>
            </a:r>
          </a:p>
        </p:txBody>
      </p:sp>
      <p:sp>
        <p:nvSpPr>
          <p:cNvPr id="13" name="Text 11">
            <a:extLst>
              <a:ext uri="{FF2B5EF4-FFF2-40B4-BE49-F238E27FC236}">
                <a16:creationId xmlns:a16="http://schemas.microsoft.com/office/drawing/2014/main" id="{540ACAB3-6FCD-A055-6213-255BD5991A76}"/>
              </a:ext>
            </a:extLst>
          </p:cNvPr>
          <p:cNvSpPr/>
          <p:nvPr/>
        </p:nvSpPr>
        <p:spPr>
          <a:xfrm>
            <a:off x="1524000" y="2537114"/>
            <a:ext cx="4373906" cy="923546"/>
          </a:xfrm>
          <a:prstGeom prst="rect">
            <a:avLst/>
          </a:prstGeom>
          <a:solidFill>
            <a:srgbClr val="022A3D"/>
          </a:solidFill>
          <a:ln/>
        </p:spPr>
        <p:txBody>
          <a:bodyPr wrap="square" rtlCol="0" anchor="ctr" anchorCtr="0"/>
          <a:lstStyle/>
          <a:p>
            <a:pPr algn="ctr">
              <a:lnSpc>
                <a:spcPts val="2688"/>
              </a:lnSpc>
            </a:pPr>
            <a:r>
              <a:rPr lang="en-US" sz="3200" dirty="0">
                <a:solidFill>
                  <a:schemeClr val="bg1"/>
                </a:solidFill>
                <a:latin typeface="Garamond" panose="02020404030301010803" pitchFamily="18" charset="0"/>
                <a:ea typeface="Lora" pitchFamily="34" charset="-122"/>
                <a:cs typeface="Lora" pitchFamily="34" charset="-120"/>
              </a:rPr>
              <a:t>Students</a:t>
            </a:r>
            <a:endParaRPr lang="en-US" sz="2400" dirty="0">
              <a:solidFill>
                <a:schemeClr val="bg1"/>
              </a:solidFill>
              <a:latin typeface="Garamond" panose="02020404030301010803" pitchFamily="18" charset="0"/>
              <a:ea typeface="Lora" pitchFamily="34" charset="-122"/>
              <a:cs typeface="Lora" pitchFamily="34" charset="-120"/>
            </a:endParaRPr>
          </a:p>
          <a:p>
            <a:pPr algn="ctr">
              <a:lnSpc>
                <a:spcPts val="2688"/>
              </a:lnSpc>
            </a:pPr>
            <a:r>
              <a:rPr lang="en-US" sz="2400" dirty="0">
                <a:solidFill>
                  <a:schemeClr val="bg1"/>
                </a:solidFill>
                <a:latin typeface="Garamond" panose="02020404030301010803" pitchFamily="18" charset="0"/>
              </a:rPr>
              <a:t>Minors? Adults?</a:t>
            </a:r>
          </a:p>
        </p:txBody>
      </p:sp>
      <p:sp>
        <p:nvSpPr>
          <p:cNvPr id="14" name="Text 11">
            <a:extLst>
              <a:ext uri="{FF2B5EF4-FFF2-40B4-BE49-F238E27FC236}">
                <a16:creationId xmlns:a16="http://schemas.microsoft.com/office/drawing/2014/main" id="{50925691-A005-5735-A5E6-52EC90496288}"/>
              </a:ext>
            </a:extLst>
          </p:cNvPr>
          <p:cNvSpPr/>
          <p:nvPr/>
        </p:nvSpPr>
        <p:spPr>
          <a:xfrm>
            <a:off x="1524000" y="3619366"/>
            <a:ext cx="4373906" cy="923546"/>
          </a:xfrm>
          <a:prstGeom prst="rect">
            <a:avLst/>
          </a:prstGeom>
          <a:solidFill>
            <a:srgbClr val="022A3D"/>
          </a:solidFill>
          <a:ln/>
        </p:spPr>
        <p:txBody>
          <a:bodyPr wrap="square" rtlCol="0" anchor="ctr" anchorCtr="0"/>
          <a:lstStyle/>
          <a:p>
            <a:pPr algn="ctr">
              <a:lnSpc>
                <a:spcPts val="2688"/>
              </a:lnSpc>
            </a:pPr>
            <a:r>
              <a:rPr lang="en-US" sz="3200" dirty="0">
                <a:solidFill>
                  <a:schemeClr val="bg1"/>
                </a:solidFill>
                <a:latin typeface="Garamond" panose="02020404030301010803" pitchFamily="18" charset="0"/>
                <a:ea typeface="Lora" pitchFamily="34" charset="-122"/>
                <a:cs typeface="Lora" pitchFamily="34" charset="-120"/>
              </a:rPr>
              <a:t>Employees</a:t>
            </a:r>
            <a:endParaRPr lang="en-US" sz="2400" dirty="0">
              <a:solidFill>
                <a:schemeClr val="bg1"/>
              </a:solidFill>
              <a:latin typeface="Garamond" panose="02020404030301010803" pitchFamily="18" charset="0"/>
              <a:ea typeface="Lora" pitchFamily="34" charset="-122"/>
              <a:cs typeface="Lora" pitchFamily="34" charset="-120"/>
            </a:endParaRPr>
          </a:p>
          <a:p>
            <a:pPr algn="ctr">
              <a:lnSpc>
                <a:spcPts val="2688"/>
              </a:lnSpc>
            </a:pPr>
            <a:r>
              <a:rPr lang="en-US" sz="2400" dirty="0">
                <a:solidFill>
                  <a:schemeClr val="bg1"/>
                </a:solidFill>
                <a:latin typeface="Garamond" panose="02020404030301010803" pitchFamily="18" charset="0"/>
              </a:rPr>
              <a:t>Volunteers</a:t>
            </a:r>
          </a:p>
        </p:txBody>
      </p:sp>
      <p:sp>
        <p:nvSpPr>
          <p:cNvPr id="15" name="Text 11">
            <a:extLst>
              <a:ext uri="{FF2B5EF4-FFF2-40B4-BE49-F238E27FC236}">
                <a16:creationId xmlns:a16="http://schemas.microsoft.com/office/drawing/2014/main" id="{3E07AC56-7979-CE04-2F50-7EF33A483BDA}"/>
              </a:ext>
            </a:extLst>
          </p:cNvPr>
          <p:cNvSpPr/>
          <p:nvPr/>
        </p:nvSpPr>
        <p:spPr>
          <a:xfrm>
            <a:off x="1524000" y="4709044"/>
            <a:ext cx="4373906" cy="923546"/>
          </a:xfrm>
          <a:prstGeom prst="rect">
            <a:avLst/>
          </a:prstGeom>
          <a:solidFill>
            <a:srgbClr val="022A3D"/>
          </a:solidFill>
          <a:ln/>
        </p:spPr>
        <p:txBody>
          <a:bodyPr wrap="square" rtlCol="0" anchor="ctr" anchorCtr="0"/>
          <a:lstStyle/>
          <a:p>
            <a:pPr algn="ctr">
              <a:lnSpc>
                <a:spcPts val="2688"/>
              </a:lnSpc>
            </a:pPr>
            <a:r>
              <a:rPr lang="en-US" sz="3200" dirty="0">
                <a:solidFill>
                  <a:schemeClr val="bg1"/>
                </a:solidFill>
                <a:latin typeface="Garamond" panose="02020404030301010803" pitchFamily="18" charset="0"/>
                <a:ea typeface="Lora" pitchFamily="34" charset="-122"/>
                <a:cs typeface="Lora" pitchFamily="34" charset="-120"/>
              </a:rPr>
              <a:t>Visitors</a:t>
            </a:r>
            <a:endParaRPr lang="en-US" sz="2400" dirty="0">
              <a:solidFill>
                <a:schemeClr val="bg1"/>
              </a:solidFill>
              <a:latin typeface="Garamond" panose="02020404030301010803" pitchFamily="18" charset="0"/>
              <a:ea typeface="Lora" pitchFamily="34" charset="-122"/>
              <a:cs typeface="Lora" pitchFamily="34" charset="-120"/>
            </a:endParaRPr>
          </a:p>
          <a:p>
            <a:pPr algn="ctr">
              <a:lnSpc>
                <a:spcPts val="2688"/>
              </a:lnSpc>
            </a:pPr>
            <a:r>
              <a:rPr lang="en-US" sz="2400" dirty="0">
                <a:solidFill>
                  <a:schemeClr val="bg1"/>
                </a:solidFill>
                <a:latin typeface="Garamond" panose="02020404030301010803" pitchFamily="18" charset="0"/>
              </a:rPr>
              <a:t>Bystanders  Participants</a:t>
            </a:r>
          </a:p>
        </p:txBody>
      </p:sp>
      <p:sp>
        <p:nvSpPr>
          <p:cNvPr id="16" name="Text 11">
            <a:extLst>
              <a:ext uri="{FF2B5EF4-FFF2-40B4-BE49-F238E27FC236}">
                <a16:creationId xmlns:a16="http://schemas.microsoft.com/office/drawing/2014/main" id="{D77E6DE1-DF5F-B035-8CF4-569600971184}"/>
              </a:ext>
            </a:extLst>
          </p:cNvPr>
          <p:cNvSpPr/>
          <p:nvPr/>
        </p:nvSpPr>
        <p:spPr>
          <a:xfrm>
            <a:off x="1524000" y="5798722"/>
            <a:ext cx="4373906" cy="923546"/>
          </a:xfrm>
          <a:prstGeom prst="rect">
            <a:avLst/>
          </a:prstGeom>
          <a:solidFill>
            <a:srgbClr val="022A3D"/>
          </a:solidFill>
          <a:ln/>
        </p:spPr>
        <p:txBody>
          <a:bodyPr wrap="square" rtlCol="0" anchor="ctr" anchorCtr="0"/>
          <a:lstStyle/>
          <a:p>
            <a:pPr algn="ctr">
              <a:lnSpc>
                <a:spcPts val="2688"/>
              </a:lnSpc>
            </a:pPr>
            <a:r>
              <a:rPr lang="en-US" sz="3200" dirty="0">
                <a:solidFill>
                  <a:schemeClr val="bg1"/>
                </a:solidFill>
                <a:latin typeface="Garamond" panose="02020404030301010803" pitchFamily="18" charset="0"/>
                <a:ea typeface="Lora" pitchFamily="34" charset="-122"/>
                <a:cs typeface="Lora" pitchFamily="34" charset="-120"/>
              </a:rPr>
              <a:t>Public</a:t>
            </a:r>
            <a:endParaRPr lang="en-US" sz="2400" dirty="0">
              <a:solidFill>
                <a:schemeClr val="bg1"/>
              </a:solidFill>
              <a:latin typeface="Garamond" panose="02020404030301010803" pitchFamily="18" charset="0"/>
              <a:ea typeface="Lora" pitchFamily="34" charset="-122"/>
              <a:cs typeface="Lora" pitchFamily="34" charset="-120"/>
            </a:endParaRPr>
          </a:p>
          <a:p>
            <a:pPr algn="ctr">
              <a:lnSpc>
                <a:spcPts val="2688"/>
              </a:lnSpc>
            </a:pPr>
            <a:r>
              <a:rPr lang="en-US" sz="2400" dirty="0">
                <a:solidFill>
                  <a:schemeClr val="bg1"/>
                </a:solidFill>
                <a:latin typeface="Garamond" panose="02020404030301010803" pitchFamily="18" charset="0"/>
              </a:rPr>
              <a:t>Neighbors</a:t>
            </a:r>
          </a:p>
        </p:txBody>
      </p:sp>
      <p:sp>
        <p:nvSpPr>
          <p:cNvPr id="17" name="Title 1">
            <a:extLst>
              <a:ext uri="{FF2B5EF4-FFF2-40B4-BE49-F238E27FC236}">
                <a16:creationId xmlns:a16="http://schemas.microsoft.com/office/drawing/2014/main" id="{3E96900A-9EB2-93F9-0463-2A0164DCACC1}"/>
              </a:ext>
            </a:extLst>
          </p:cNvPr>
          <p:cNvSpPr txBox="1">
            <a:spLocks/>
          </p:cNvSpPr>
          <p:nvPr/>
        </p:nvSpPr>
        <p:spPr bwMode="auto">
          <a:xfrm>
            <a:off x="3124200" y="1582182"/>
            <a:ext cx="6248400" cy="10848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500" b="1">
                <a:solidFill>
                  <a:schemeClr val="bg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kern="0" dirty="0">
                <a:solidFill>
                  <a:srgbClr val="022A3D"/>
                </a:solidFill>
                <a:latin typeface="Garamond" panose="02020404030301010803" pitchFamily="18" charset="0"/>
              </a:rPr>
              <a:t>…might be affected or injured</a:t>
            </a:r>
          </a:p>
        </p:txBody>
      </p:sp>
      <p:pic>
        <p:nvPicPr>
          <p:cNvPr id="4" name="Picture 3" descr="Rowers carrying boat over heads on a dock">
            <a:extLst>
              <a:ext uri="{FF2B5EF4-FFF2-40B4-BE49-F238E27FC236}">
                <a16:creationId xmlns:a16="http://schemas.microsoft.com/office/drawing/2014/main" id="{AB8BDB22-7399-AC55-8362-A135743395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11"/>
          <a:stretch/>
        </p:blipFill>
        <p:spPr>
          <a:xfrm>
            <a:off x="6477000" y="2323870"/>
            <a:ext cx="4191000" cy="2171930"/>
          </a:xfrm>
          <a:prstGeom prst="rect">
            <a:avLst/>
          </a:prstGeom>
        </p:spPr>
      </p:pic>
      <p:pic>
        <p:nvPicPr>
          <p:cNvPr id="5" name="Picture 4" descr="People at outdoor markets">
            <a:extLst>
              <a:ext uri="{FF2B5EF4-FFF2-40B4-BE49-F238E27FC236}">
                <a16:creationId xmlns:a16="http://schemas.microsoft.com/office/drawing/2014/main" id="{DB17B33A-FEFA-D723-EA44-F379D60DC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03"/>
          <a:stretch/>
        </p:blipFill>
        <p:spPr>
          <a:xfrm>
            <a:off x="6473576" y="4419600"/>
            <a:ext cx="4194425" cy="2331355"/>
          </a:xfrm>
          <a:prstGeom prst="rect">
            <a:avLst/>
          </a:prstGeom>
        </p:spPr>
      </p:pic>
    </p:spTree>
    <p:extLst>
      <p:ext uri="{BB962C8B-B14F-4D97-AF65-F5344CB8AC3E}">
        <p14:creationId xmlns:p14="http://schemas.microsoft.com/office/powerpoint/2010/main" val="233371203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4">
      <a:dk1>
        <a:srgbClr val="000000"/>
      </a:dk1>
      <a:lt1>
        <a:srgbClr val="BDAF77"/>
      </a:lt1>
      <a:dk2>
        <a:srgbClr val="12175E"/>
      </a:dk2>
      <a:lt2>
        <a:srgbClr val="BDBCAF"/>
      </a:lt2>
      <a:accent1>
        <a:srgbClr val="7BC143"/>
      </a:accent1>
      <a:accent2>
        <a:srgbClr val="4C9880"/>
      </a:accent2>
      <a:accent3>
        <a:srgbClr val="DBD4BD"/>
      </a:accent3>
      <a:accent4>
        <a:srgbClr val="000000"/>
      </a:accent4>
      <a:accent5>
        <a:srgbClr val="BFDDB0"/>
      </a:accent5>
      <a:accent6>
        <a:srgbClr val="448973"/>
      </a:accent6>
      <a:hlink>
        <a:srgbClr val="E09E26"/>
      </a:hlink>
      <a:folHlink>
        <a:srgbClr val="957B34"/>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D4D4D"/>
        </a:dk1>
        <a:lt1>
          <a:srgbClr val="BDAF77"/>
        </a:lt1>
        <a:dk2>
          <a:srgbClr val="12175E"/>
        </a:dk2>
        <a:lt2>
          <a:srgbClr val="BDBCAF"/>
        </a:lt2>
        <a:accent1>
          <a:srgbClr val="7BC143"/>
        </a:accent1>
        <a:accent2>
          <a:srgbClr val="4C9880"/>
        </a:accent2>
        <a:accent3>
          <a:srgbClr val="DBD4BD"/>
        </a:accent3>
        <a:accent4>
          <a:srgbClr val="404040"/>
        </a:accent4>
        <a:accent5>
          <a:srgbClr val="BFDDB0"/>
        </a:accent5>
        <a:accent6>
          <a:srgbClr val="448973"/>
        </a:accent6>
        <a:hlink>
          <a:srgbClr val="E09E26"/>
        </a:hlink>
        <a:folHlink>
          <a:srgbClr val="957B34"/>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BDAF77"/>
        </a:lt1>
        <a:dk2>
          <a:srgbClr val="12175E"/>
        </a:dk2>
        <a:lt2>
          <a:srgbClr val="BDBCAF"/>
        </a:lt2>
        <a:accent1>
          <a:srgbClr val="7BC143"/>
        </a:accent1>
        <a:accent2>
          <a:srgbClr val="4C9880"/>
        </a:accent2>
        <a:accent3>
          <a:srgbClr val="DBD4BD"/>
        </a:accent3>
        <a:accent4>
          <a:srgbClr val="000000"/>
        </a:accent4>
        <a:accent5>
          <a:srgbClr val="BFDDB0"/>
        </a:accent5>
        <a:accent6>
          <a:srgbClr val="448973"/>
        </a:accent6>
        <a:hlink>
          <a:srgbClr val="E09E26"/>
        </a:hlink>
        <a:folHlink>
          <a:srgbClr val="957B3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15094</TotalTime>
  <Words>4603</Words>
  <Application>Microsoft Office PowerPoint</Application>
  <PresentationFormat>Widescreen</PresentationFormat>
  <Paragraphs>426</Paragraphs>
  <Slides>54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Aptos</vt:lpstr>
      <vt:lpstr>Arial</vt:lpstr>
      <vt:lpstr>Bradley Hand ITC</vt:lpstr>
      <vt:lpstr>Garamond</vt:lpstr>
      <vt:lpstr>Gill Sans MT</vt:lpstr>
      <vt:lpstr>Times New Roman</vt:lpstr>
      <vt:lpstr>Default Design</vt:lpstr>
      <vt:lpstr>1_Default Design</vt:lpstr>
      <vt:lpstr>PowerPoint Presentation</vt:lpstr>
      <vt:lpstr>PowerPoint Presentation</vt:lpstr>
      <vt:lpstr>What Will Be Discussed</vt:lpstr>
      <vt:lpstr>Keenan Contract and Risk Management Manual</vt:lpstr>
      <vt:lpstr>Review and Approval Process</vt:lpstr>
      <vt:lpstr>PowerPoint Presentation</vt:lpstr>
      <vt:lpstr>PowerPoint Presentation</vt:lpstr>
      <vt:lpstr>PowerPoint Presentation</vt:lpstr>
      <vt:lpstr>Who…</vt:lpstr>
      <vt:lpstr>What… </vt:lpstr>
      <vt:lpstr>PowerPoint Presentation</vt:lpstr>
      <vt:lpstr>PowerPoint Presentation</vt:lpstr>
      <vt:lpstr>Insurance Requirements</vt:lpstr>
      <vt:lpstr>PowerPoint Presentation</vt:lpstr>
      <vt:lpstr>Standard Insurance Requirements</vt:lpstr>
      <vt:lpstr>Additional Insurance Considerations</vt:lpstr>
      <vt:lpstr>Additional Insured Endorsements</vt:lpstr>
      <vt:lpstr>PowerPoint Presentation</vt:lpstr>
      <vt:lpstr>Demystifying Contracts</vt:lpstr>
      <vt:lpstr> The Procurement Method Matters</vt:lpstr>
      <vt:lpstr>PowerPoint Presentation</vt:lpstr>
      <vt:lpstr>PowerPoint Presentation</vt:lpstr>
      <vt:lpstr>PowerPoint Presentation</vt:lpstr>
      <vt:lpstr>Example - Piggyback Contracting through Foundation for California Community Colleges </vt:lpstr>
      <vt:lpstr>Board Approval Required for All Contracts</vt:lpstr>
      <vt:lpstr>Key Contract Components to Check For</vt:lpstr>
      <vt:lpstr>Contract Terms and Their Meanings</vt:lpstr>
      <vt:lpstr>Contact Terms and Their Meanings - continued</vt:lpstr>
      <vt:lpstr> Compensation</vt:lpstr>
      <vt:lpstr>Indemnification – Avoid indemnifying Vendors</vt:lpstr>
      <vt:lpstr>Limitations on Liability</vt:lpstr>
      <vt:lpstr>Insurance </vt:lpstr>
      <vt:lpstr>Insurance</vt:lpstr>
      <vt:lpstr>7. Termination Rights </vt:lpstr>
      <vt:lpstr>14.  Governing Law and Venue</vt:lpstr>
      <vt:lpstr>Important Details – Vendor Employee Management</vt:lpstr>
      <vt:lpstr>The Checklist </vt:lpstr>
      <vt:lpstr>District Contract Language to Attached to Vendor Proposal  – Streamlined Samples </vt:lpstr>
      <vt:lpstr>PowerPoint Presentation</vt:lpstr>
      <vt:lpstr>PowerPoint Presentation</vt:lpstr>
      <vt:lpstr>PowerPoint Presentation</vt:lpstr>
      <vt:lpstr>Final Thoughts – Don’t Hesitate to Question the Vendor’s Contract Terms</vt:lpstr>
      <vt:lpstr>Recognizing Red Flags in Contracts</vt:lpstr>
      <vt:lpstr>Recognizing Red Flags in Contracts</vt:lpstr>
      <vt:lpstr>Other Important Things to Keep in Mind</vt:lpstr>
      <vt:lpstr>Real Examples</vt:lpstr>
      <vt:lpstr>Real Examples</vt:lpstr>
      <vt:lpstr>Real Examples</vt:lpstr>
      <vt:lpstr>Practical Tools – Routing Sheet</vt:lpstr>
      <vt:lpstr>Practical Tools – Contract Checklist</vt:lpstr>
      <vt:lpstr>When To Involve Risk Management</vt:lpstr>
      <vt:lpstr>When To Involve the Legal Team</vt:lpstr>
      <vt:lpstr>PowerPoint Presentation</vt:lpstr>
      <vt:lpstr>Thank You! </vt:lpstr>
    </vt:vector>
  </TitlesOfParts>
  <Company>Keenan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Jerry Healy</dc:creator>
  <cp:lastModifiedBy>Jeffrey Ostrom</cp:lastModifiedBy>
  <cp:revision>310</cp:revision>
  <dcterms:created xsi:type="dcterms:W3CDTF">2010-11-17T21:55:22Z</dcterms:created>
  <dcterms:modified xsi:type="dcterms:W3CDTF">2025-01-28T06:08:35Z</dcterms:modified>
  <cp:category>CASBO Presentation</cp:category>
</cp:coreProperties>
</file>